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2"/>
  </p:notesMasterIdLst>
  <p:sldIdLst>
    <p:sldId id="284" r:id="rId3"/>
    <p:sldId id="489" r:id="rId4"/>
    <p:sldId id="272" r:id="rId5"/>
    <p:sldId id="283" r:id="rId6"/>
    <p:sldId id="257" r:id="rId7"/>
    <p:sldId id="290" r:id="rId8"/>
    <p:sldId id="280" r:id="rId9"/>
    <p:sldId id="508" r:id="rId10"/>
    <p:sldId id="259" r:id="rId11"/>
    <p:sldId id="300" r:id="rId12"/>
    <p:sldId id="301" r:id="rId13"/>
    <p:sldId id="494" r:id="rId14"/>
    <p:sldId id="258" r:id="rId15"/>
    <p:sldId id="263" r:id="rId16"/>
    <p:sldId id="299" r:id="rId17"/>
    <p:sldId id="295" r:id="rId18"/>
    <p:sldId id="495" r:id="rId19"/>
    <p:sldId id="302" r:id="rId20"/>
    <p:sldId id="268" r:id="rId21"/>
    <p:sldId id="269" r:id="rId22"/>
    <p:sldId id="480" r:id="rId23"/>
    <p:sldId id="481" r:id="rId24"/>
    <p:sldId id="509" r:id="rId25"/>
    <p:sldId id="482" r:id="rId26"/>
    <p:sldId id="483" r:id="rId27"/>
    <p:sldId id="484" r:id="rId28"/>
    <p:sldId id="485" r:id="rId29"/>
    <p:sldId id="487" r:id="rId30"/>
    <p:sldId id="26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A24"/>
    <a:srgbClr val="00973A"/>
    <a:srgbClr val="F7931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8"/>
    <p:restoredTop sz="80000"/>
  </p:normalViewPr>
  <p:slideViewPr>
    <p:cSldViewPr snapToGrid="0">
      <p:cViewPr varScale="1">
        <p:scale>
          <a:sx n="88" d="100"/>
          <a:sy n="88" d="100"/>
        </p:scale>
        <p:origin x="12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3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ethynmwilliams\Google%20Drive\OFFICE\Freelance\Resources\Volunteering%20Data\CLS%20Volunteering%20Rates%20breakdow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ethynmwilliams\Google%20Drive\OFFICE\Freelance\Resources\Volunteering%20Data\CLS%20Volunteering%20Rates%20breakdow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spc="0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% UK adults - Formal and Informal volunteering at regular and irregular intervals, 2013-22</a:t>
            </a:r>
          </a:p>
        </c:rich>
      </c:tx>
      <c:layout>
        <c:manualLayout>
          <c:xMode val="edge"/>
          <c:yMode val="edge"/>
          <c:x val="0.12760976124931231"/>
          <c:y val="1.9537591770469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566433478512402E-2"/>
          <c:y val="0.13065089786998327"/>
          <c:w val="0.95178988028429445"/>
          <c:h val="0.72622819649870451"/>
        </c:manualLayout>
      </c:layout>
      <c:lineChart>
        <c:grouping val="standard"/>
        <c:varyColors val="0"/>
        <c:ser>
          <c:idx val="0"/>
          <c:order val="0"/>
          <c:tx>
            <c:strRef>
              <c:f>Combos!$C$3</c:f>
              <c:strCache>
                <c:ptCount val="1"/>
                <c:pt idx="0">
                  <c:v>formal regular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Combos!$B$4:$B$12</c:f>
              <c:strCache>
                <c:ptCount val="9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  <c:pt idx="6">
                  <c:v>2019-20</c:v>
                </c:pt>
                <c:pt idx="7">
                  <c:v>2020-21</c:v>
                </c:pt>
                <c:pt idx="8">
                  <c:v>2021-22</c:v>
                </c:pt>
              </c:strCache>
            </c:strRef>
          </c:cat>
          <c:val>
            <c:numRef>
              <c:f>Combos!$C$4:$C$12</c:f>
              <c:numCache>
                <c:formatCode>General</c:formatCode>
                <c:ptCount val="9"/>
                <c:pt idx="0">
                  <c:v>27</c:v>
                </c:pt>
                <c:pt idx="1">
                  <c:v>25</c:v>
                </c:pt>
                <c:pt idx="2">
                  <c:v>21</c:v>
                </c:pt>
                <c:pt idx="3">
                  <c:v>22</c:v>
                </c:pt>
                <c:pt idx="4">
                  <c:v>22</c:v>
                </c:pt>
                <c:pt idx="5">
                  <c:v>22</c:v>
                </c:pt>
                <c:pt idx="6">
                  <c:v>23</c:v>
                </c:pt>
                <c:pt idx="7">
                  <c:v>17</c:v>
                </c:pt>
                <c:pt idx="8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40-924D-8112-D05F56D39CDD}"/>
            </c:ext>
          </c:extLst>
        </c:ser>
        <c:ser>
          <c:idx val="1"/>
          <c:order val="1"/>
          <c:tx>
            <c:strRef>
              <c:f>Combos!$D$3</c:f>
              <c:strCache>
                <c:ptCount val="1"/>
                <c:pt idx="0">
                  <c:v>formal irregular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Combos!$B$4:$B$12</c:f>
              <c:strCache>
                <c:ptCount val="9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  <c:pt idx="6">
                  <c:v>2019-20</c:v>
                </c:pt>
                <c:pt idx="7">
                  <c:v>2020-21</c:v>
                </c:pt>
                <c:pt idx="8">
                  <c:v>2021-22</c:v>
                </c:pt>
              </c:strCache>
            </c:strRef>
          </c:cat>
          <c:val>
            <c:numRef>
              <c:f>Combos!$D$4:$D$12</c:f>
              <c:numCache>
                <c:formatCode>General</c:formatCode>
                <c:ptCount val="9"/>
                <c:pt idx="0">
                  <c:v>45</c:v>
                </c:pt>
                <c:pt idx="1">
                  <c:v>40</c:v>
                </c:pt>
                <c:pt idx="2">
                  <c:v>37</c:v>
                </c:pt>
                <c:pt idx="3">
                  <c:v>37</c:v>
                </c:pt>
                <c:pt idx="4">
                  <c:v>38</c:v>
                </c:pt>
                <c:pt idx="5">
                  <c:v>36</c:v>
                </c:pt>
                <c:pt idx="6">
                  <c:v>37</c:v>
                </c:pt>
                <c:pt idx="7">
                  <c:v>30</c:v>
                </c:pt>
                <c:pt idx="8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40-924D-8112-D05F56D39CDD}"/>
            </c:ext>
          </c:extLst>
        </c:ser>
        <c:ser>
          <c:idx val="2"/>
          <c:order val="2"/>
          <c:tx>
            <c:strRef>
              <c:f>Combos!$E$3</c:f>
              <c:strCache>
                <c:ptCount val="1"/>
                <c:pt idx="0">
                  <c:v>informal regular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Combos!$B$4:$B$12</c:f>
              <c:strCache>
                <c:ptCount val="9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  <c:pt idx="6">
                  <c:v>2019-20</c:v>
                </c:pt>
                <c:pt idx="7">
                  <c:v>2020-21</c:v>
                </c:pt>
                <c:pt idx="8">
                  <c:v>2021-22</c:v>
                </c:pt>
              </c:strCache>
            </c:strRef>
          </c:cat>
          <c:val>
            <c:numRef>
              <c:f>Combos!$E$4:$E$12</c:f>
              <c:numCache>
                <c:formatCode>General</c:formatCode>
                <c:ptCount val="9"/>
                <c:pt idx="0">
                  <c:v>31</c:v>
                </c:pt>
                <c:pt idx="1">
                  <c:v>28</c:v>
                </c:pt>
                <c:pt idx="2">
                  <c:v>29</c:v>
                </c:pt>
                <c:pt idx="3">
                  <c:v>27</c:v>
                </c:pt>
                <c:pt idx="4">
                  <c:v>27</c:v>
                </c:pt>
                <c:pt idx="5">
                  <c:v>26</c:v>
                </c:pt>
                <c:pt idx="6">
                  <c:v>28</c:v>
                </c:pt>
                <c:pt idx="7">
                  <c:v>33</c:v>
                </c:pt>
                <c:pt idx="8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40-924D-8112-D05F56D39CDD}"/>
            </c:ext>
          </c:extLst>
        </c:ser>
        <c:ser>
          <c:idx val="3"/>
          <c:order val="3"/>
          <c:tx>
            <c:strRef>
              <c:f>Combos!$F$3</c:f>
              <c:strCache>
                <c:ptCount val="1"/>
                <c:pt idx="0">
                  <c:v>informal irregular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Combos!$B$4:$B$12</c:f>
              <c:strCache>
                <c:ptCount val="9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  <c:pt idx="6">
                  <c:v>2019-20</c:v>
                </c:pt>
                <c:pt idx="7">
                  <c:v>2020-21</c:v>
                </c:pt>
                <c:pt idx="8">
                  <c:v>2021-22</c:v>
                </c:pt>
              </c:strCache>
            </c:strRef>
          </c:cat>
          <c:val>
            <c:numRef>
              <c:f>Combos!$F$4:$F$12</c:f>
              <c:numCache>
                <c:formatCode>General</c:formatCode>
                <c:ptCount val="9"/>
                <c:pt idx="0">
                  <c:v>58</c:v>
                </c:pt>
                <c:pt idx="1">
                  <c:v>54</c:v>
                </c:pt>
                <c:pt idx="2">
                  <c:v>54</c:v>
                </c:pt>
                <c:pt idx="3">
                  <c:v>52</c:v>
                </c:pt>
                <c:pt idx="4">
                  <c:v>53</c:v>
                </c:pt>
                <c:pt idx="5">
                  <c:v>52</c:v>
                </c:pt>
                <c:pt idx="6">
                  <c:v>53</c:v>
                </c:pt>
                <c:pt idx="7">
                  <c:v>54</c:v>
                </c:pt>
                <c:pt idx="8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740-924D-8112-D05F56D39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8935104"/>
        <c:axId val="501392576"/>
      </c:lineChart>
      <c:catAx>
        <c:axId val="58893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501392576"/>
        <c:crosses val="autoZero"/>
        <c:auto val="1"/>
        <c:lblAlgn val="ctr"/>
        <c:lblOffset val="100"/>
        <c:noMultiLvlLbl val="0"/>
      </c:catAx>
      <c:valAx>
        <c:axId val="50139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58893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r>
              <a:rPr lang="en-GB" sz="1200" b="1">
                <a:latin typeface="Roboto" panose="02000000000000000000" pitchFamily="2" charset="0"/>
                <a:ea typeface="Roboto" panose="02000000000000000000" pitchFamily="2" charset="0"/>
              </a:rPr>
              <a:t>Formal, regular volunteering in</a:t>
            </a:r>
            <a:r>
              <a:rPr lang="en-GB" sz="1200" b="1" baseline="0">
                <a:latin typeface="Roboto" panose="02000000000000000000" pitchFamily="2" charset="0"/>
                <a:ea typeface="Roboto" panose="02000000000000000000" pitchFamily="2" charset="0"/>
              </a:rPr>
              <a:t> areas measured by levels of deprivation (1= most deprived, 5= least deprived)</a:t>
            </a:r>
            <a:endParaRPr lang="en-GB" sz="1200" b="1">
              <a:latin typeface="Roboto" panose="02000000000000000000" pitchFamily="2" charset="0"/>
              <a:ea typeface="Roboto" panose="02000000000000000000" pitchFamily="2" charset="0"/>
            </a:endParaRPr>
          </a:p>
        </c:rich>
      </c:tx>
      <c:layout>
        <c:manualLayout>
          <c:xMode val="edge"/>
          <c:yMode val="edge"/>
          <c:x val="0.13406364110589464"/>
          <c:y val="4.34669902808673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'Formal - once a month'!$C$94</c:f>
              <c:strCache>
                <c:ptCount val="1"/>
                <c:pt idx="0">
                  <c:v>1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'Formal - once a month'!$B$95:$B$100</c:f>
              <c:strCache>
                <c:ptCount val="6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  <c:pt idx="5">
                  <c:v>2021-22</c:v>
                </c:pt>
              </c:strCache>
            </c:strRef>
          </c:cat>
          <c:val>
            <c:numRef>
              <c:f>'Formal - once a month'!$C$95:$C$100</c:f>
              <c:numCache>
                <c:formatCode>General</c:formatCode>
                <c:ptCount val="6"/>
                <c:pt idx="0">
                  <c:v>15</c:v>
                </c:pt>
                <c:pt idx="1">
                  <c:v>15</c:v>
                </c:pt>
                <c:pt idx="2">
                  <c:v>14</c:v>
                </c:pt>
                <c:pt idx="3">
                  <c:v>15</c:v>
                </c:pt>
                <c:pt idx="4">
                  <c:v>12</c:v>
                </c:pt>
                <c:pt idx="5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26-5B47-AB73-D8F7D979F8EB}"/>
            </c:ext>
          </c:extLst>
        </c:ser>
        <c:ser>
          <c:idx val="1"/>
          <c:order val="1"/>
          <c:tx>
            <c:strRef>
              <c:f>'Formal - once a month'!$D$94</c:f>
              <c:strCache>
                <c:ptCount val="1"/>
                <c:pt idx="0">
                  <c:v>2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'Formal - once a month'!$B$95:$B$100</c:f>
              <c:strCache>
                <c:ptCount val="6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  <c:pt idx="5">
                  <c:v>2021-22</c:v>
                </c:pt>
              </c:strCache>
            </c:strRef>
          </c:cat>
          <c:val>
            <c:numRef>
              <c:f>'Formal - once a month'!$D$95:$D$100</c:f>
              <c:numCache>
                <c:formatCode>General</c:formatCode>
                <c:ptCount val="6"/>
                <c:pt idx="0">
                  <c:v>18</c:v>
                </c:pt>
                <c:pt idx="1">
                  <c:v>19</c:v>
                </c:pt>
                <c:pt idx="2">
                  <c:v>19</c:v>
                </c:pt>
                <c:pt idx="3">
                  <c:v>19</c:v>
                </c:pt>
                <c:pt idx="4">
                  <c:v>15</c:v>
                </c:pt>
                <c:pt idx="5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26-5B47-AB73-D8F7D979F8EB}"/>
            </c:ext>
          </c:extLst>
        </c:ser>
        <c:ser>
          <c:idx val="2"/>
          <c:order val="2"/>
          <c:tx>
            <c:strRef>
              <c:f>'Formal - once a month'!$E$94</c:f>
              <c:strCache>
                <c:ptCount val="1"/>
                <c:pt idx="0">
                  <c:v>3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'Formal - once a month'!$B$95:$B$100</c:f>
              <c:strCache>
                <c:ptCount val="6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  <c:pt idx="5">
                  <c:v>2021-22</c:v>
                </c:pt>
              </c:strCache>
            </c:strRef>
          </c:cat>
          <c:val>
            <c:numRef>
              <c:f>'Formal - once a month'!$E$95:$E$100</c:f>
              <c:numCache>
                <c:formatCode>General</c:formatCode>
                <c:ptCount val="6"/>
                <c:pt idx="0">
                  <c:v>24</c:v>
                </c:pt>
                <c:pt idx="1">
                  <c:v>23</c:v>
                </c:pt>
                <c:pt idx="2">
                  <c:v>20</c:v>
                </c:pt>
                <c:pt idx="3">
                  <c:v>22</c:v>
                </c:pt>
                <c:pt idx="4">
                  <c:v>17</c:v>
                </c:pt>
                <c:pt idx="5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26-5B47-AB73-D8F7D979F8EB}"/>
            </c:ext>
          </c:extLst>
        </c:ser>
        <c:ser>
          <c:idx val="3"/>
          <c:order val="3"/>
          <c:tx>
            <c:strRef>
              <c:f>'Formal - once a month'!$F$94</c:f>
              <c:strCache>
                <c:ptCount val="1"/>
                <c:pt idx="0">
                  <c:v>4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'Formal - once a month'!$B$95:$B$100</c:f>
              <c:strCache>
                <c:ptCount val="6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  <c:pt idx="5">
                  <c:v>2021-22</c:v>
                </c:pt>
              </c:strCache>
            </c:strRef>
          </c:cat>
          <c:val>
            <c:numRef>
              <c:f>'Formal - once a month'!$F$95:$F$100</c:f>
              <c:numCache>
                <c:formatCode>General</c:formatCode>
                <c:ptCount val="6"/>
                <c:pt idx="0">
                  <c:v>27</c:v>
                </c:pt>
                <c:pt idx="1">
                  <c:v>24</c:v>
                </c:pt>
                <c:pt idx="2">
                  <c:v>26</c:v>
                </c:pt>
                <c:pt idx="3">
                  <c:v>26</c:v>
                </c:pt>
                <c:pt idx="4">
                  <c:v>20</c:v>
                </c:pt>
                <c:pt idx="5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126-5B47-AB73-D8F7D979F8EB}"/>
            </c:ext>
          </c:extLst>
        </c:ser>
        <c:ser>
          <c:idx val="4"/>
          <c:order val="4"/>
          <c:tx>
            <c:strRef>
              <c:f>'Formal - once a month'!$G$94</c:f>
              <c:strCache>
                <c:ptCount val="1"/>
                <c:pt idx="0">
                  <c:v>5</c:v>
                </c:pt>
              </c:strCache>
            </c:strRef>
          </c:tx>
          <c:spPr>
            <a:ln w="508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'Formal - once a month'!$B$95:$B$100</c:f>
              <c:strCache>
                <c:ptCount val="6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  <c:pt idx="5">
                  <c:v>2021-22</c:v>
                </c:pt>
              </c:strCache>
            </c:strRef>
          </c:cat>
          <c:val>
            <c:numRef>
              <c:f>'Formal - once a month'!$G$95:$G$100</c:f>
              <c:numCache>
                <c:formatCode>General</c:formatCode>
                <c:ptCount val="6"/>
                <c:pt idx="0">
                  <c:v>29</c:v>
                </c:pt>
                <c:pt idx="1">
                  <c:v>29</c:v>
                </c:pt>
                <c:pt idx="2">
                  <c:v>29</c:v>
                </c:pt>
                <c:pt idx="3">
                  <c:v>31</c:v>
                </c:pt>
                <c:pt idx="4">
                  <c:v>23</c:v>
                </c:pt>
                <c:pt idx="5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126-5B47-AB73-D8F7D979F8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4513471"/>
        <c:axId val="1975025167"/>
      </c:lineChart>
      <c:catAx>
        <c:axId val="1974513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1975025167"/>
        <c:crosses val="autoZero"/>
        <c:auto val="1"/>
        <c:lblAlgn val="ctr"/>
        <c:lblOffset val="100"/>
        <c:noMultiLvlLbl val="0"/>
      </c:catAx>
      <c:valAx>
        <c:axId val="1975025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1974513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A97DB-D251-884F-9450-1ED4C027658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010C5-F240-F648-8ED2-9E6C555FA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83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ABOUT THIS RESOURCE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slide deck is part of the with BHO VCSE Resource Pack – a suite of documents, templates and links designed to help voluntary and community sector organisations to engage with the BHO campaign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These slides are designed to help you hold an internal conversation about the campaign, supporting you to decide how and where you wish to engage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intended learning outcomes are: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To gain a clear understand of the campaign, it’s purpose and how it works; and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To identify elements of the digital platform and media campaign that can add value to your work, and how to access them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010C5-F240-F648-8ED2-9E6C555FAE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87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23149-0E02-EA69-2A8C-DE25BB4B3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AF1C8D-6116-7B99-7C50-813106D5BC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D600AD-05C1-C268-BFCB-85FED7E852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What about longer term impact? Six months on (October 2023) internal polling revealed: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Nearly a fifth or organisations reported repeat volunteering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And within these, around half reported good diversity of new volunteers, compared to their typical cohort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Conclusions?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Some cautiously encouraging findings, though relatively small sample size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Internal polling, conducted through DoIt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Respondents were selected selecting and not weighted/sampled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3F6E5-2A07-2A36-7192-BE0597AC3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010C5-F240-F648-8ED2-9E6C555FAE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72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8AF18-F9F1-8BDE-6BB3-80483BBB3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FFBE7A-4488-E2C5-8AC6-AFF15F6909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CB9DFB-0ED5-E0DB-E7CA-D9B4008D04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What about longer term impact? Six months on (October 2023) internal polling revealed: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Volunteers were generally positive in their responses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Telling us a range of things about the impact of the campaign on reaching a new audience, converting willing into participation and likelihood to volunteer again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And within these, around half reported good diversity of new volunteers, compared to their typical cohort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Learning for VCSEs includes paying close attention to timely communications and volunteer experience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Internal polling, conducted through DoIt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Respondents were selected selecting and not weighted/sampled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9D431-1F4C-64BF-1926-A94011777A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010C5-F240-F648-8ED2-9E6C555FAE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75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Community Life Survey data illustrates the challenging context for volunteer recruitment and retention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But the data also reminds us there are four main types of volunteering that we measure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may be most interested in formal, regular volunteers – the blue 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But there are other types – informal and irregular – and we find greater numbers volunteering in these ways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Big Help Out is designed to reach those on the orange, grey and yellow lines – as well as people not on any lines (non-volunteers)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campaign seeks to inspire them, the platform seeks to give them am easy route 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Big help Out is here to help us build a pipeline of new potential (formal and regular) </a:t>
            </a:r>
            <a:r>
              <a:rPr lang="en-US" dirty="0" err="1"/>
              <a:t>volunteres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D410E-5B45-6B4F-A808-9B19D412FE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68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THREE REASONS TO GET INVOLVED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Firstly – an opportunity to reach a potential new audience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Secondly – if you share the ambition to reduce barriers and diversify volunteering, this is a great time to put some resource behind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thirdly – the BHO can provided added value to any Volunteers’ Week activity you’re already considering (more on this later)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DISCUSSION POINT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Which of these reasons is the most important for your organisation?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Can you agree on some concrete objectives under one or more? What would you like to achieve?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010C5-F240-F648-8ED2-9E6C555FAE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74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this section we’ll look at the campaign’s focus on under-represented communities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Which communities, and how?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we’ll consider what this question might mean for VCSE organisations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may already have communities you wish to target, or you may not have identified these yet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can national data help us to agree on targets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how can research help us create the best possible approach for reaching them?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010C5-F240-F648-8ED2-9E6C555FAE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03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campaign (media elements) will seek to reach: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973A"/>
                </a:solidFill>
              </a:rPr>
              <a:t>younger volunteers, which campaign data shows respond well to the BHO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>
                <a:solidFill>
                  <a:srgbClr val="00973A"/>
                </a:solidFill>
              </a:rPr>
              <a:t>And those in areas of deprivation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>
                <a:solidFill>
                  <a:srgbClr val="00973A"/>
                </a:solidFill>
              </a:rPr>
              <a:t>KNY is a 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£30-million package of funding designed to widen participation in volunteering and tackle loneliness in 27 disadvantaged areas across England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www.gov.uk</a:t>
            </a:r>
            <a:r>
              <a:rPr lang="en-US" dirty="0"/>
              <a:t>/guidance/about-the-know-your-</a:t>
            </a:r>
            <a:r>
              <a:rPr lang="en-US" dirty="0" err="1"/>
              <a:t>neighbourhood</a:t>
            </a:r>
            <a:r>
              <a:rPr lang="en-US" dirty="0"/>
              <a:t>-fund</a:t>
            </a:r>
            <a:endParaRPr lang="en-US" b="0" i="0" dirty="0">
              <a:solidFill>
                <a:srgbClr val="0B0C0C"/>
              </a:solidFill>
              <a:effectLst/>
              <a:latin typeface="GDS Transport"/>
            </a:endParaRPr>
          </a:p>
          <a:p>
            <a:endParaRPr lang="en-US" b="1" dirty="0"/>
          </a:p>
          <a:p>
            <a:r>
              <a:rPr lang="en-US" b="1" dirty="0"/>
              <a:t>VIOs can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Mirror the campaigns’ approaches and key audiences, piggybacking on media activity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Or take your own approaches to increasing diversity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National data and research can help you both identify targets and plan you approaches </a:t>
            </a:r>
          </a:p>
          <a:p>
            <a:endParaRPr lang="en-US" b="1" dirty="0"/>
          </a:p>
          <a:p>
            <a:r>
              <a:rPr lang="en-US" b="1" dirty="0"/>
              <a:t>KNY areas</a:t>
            </a: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Barnsley</a:t>
            </a: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Barrow-in-Furness</a:t>
            </a: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Blackpool</a:t>
            </a: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Bolsover</a:t>
            </a: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Burnley</a:t>
            </a: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Cannock Chase</a:t>
            </a: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 Durham</a:t>
            </a: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Doncaster</a:t>
            </a: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Fenland</a:t>
            </a: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 Yarmouth</a:t>
            </a: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Halton</a:t>
            </a: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Hartlepool</a:t>
            </a: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King’s Lynn and West Norfolk</a:t>
            </a: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Kingston upon Hull</a:t>
            </a: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Knowsley</a:t>
            </a: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Middlesbrough</a:t>
            </a: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Rochdale</a:t>
            </a: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Sandwell</a:t>
            </a: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South Tyneside</a:t>
            </a: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Stoke-on-Trent</a:t>
            </a: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Sunderland</a:t>
            </a: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Tameside</a:t>
            </a: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Tendring</a:t>
            </a: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Thanet</a:t>
            </a: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Torridge</a:t>
            </a: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Wakefield</a:t>
            </a: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Wolverhampton</a:t>
            </a: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b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010C5-F240-F648-8ED2-9E6C555FAE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11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Younger volunteers represented a significant proportion of those that took part in 2023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have indicated that they are more likely than other groups to take part in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010C5-F240-F648-8ED2-9E6C555FAE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23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some CLS data reveals a mixed picture, other sets are more definitive on this question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Economic inequality is one such lens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living in more deprived areas are less likely to volunteer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on next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010C5-F240-F648-8ED2-9E6C555FAE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53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formal, regular volunteering measured by area, using the incidences of multiple deprivation as a filter.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presents a clear and consistent trend, also reflected in irregular/formal volunteering.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this we see that volunteering rates are higher in more affluent areas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00" dirty="0">
                <a:solidFill>
                  <a:srgbClr val="522A6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are more likely to volunteer (with groups and organisations) in less deprived areas.</a:t>
            </a:r>
            <a:endParaRPr lang="en-GB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DISCUSSION POINT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dirty="0"/>
              <a:t>How might we seek to reach communities in areas of deprivation? Which of these strategies feel viable to us?</a:t>
            </a:r>
          </a:p>
          <a:p>
            <a:pPr algn="l"/>
            <a:r>
              <a:rPr lang="en-GB" b="0" i="0" dirty="0">
                <a:solidFill>
                  <a:srgbClr val="000000"/>
                </a:solidFill>
                <a:effectLst/>
                <a:latin typeface="Times"/>
              </a:rPr>
              <a:t>· By Prioritising outreach – where and how can we go to them, assuming they are less likely to have access to volunteering infrastructure?</a:t>
            </a:r>
          </a:p>
          <a:p>
            <a:pPr algn="l"/>
            <a:r>
              <a:rPr lang="en-GB" b="0" i="0" dirty="0">
                <a:solidFill>
                  <a:srgbClr val="000000"/>
                </a:solidFill>
                <a:effectLst/>
                <a:latin typeface="Times"/>
              </a:rPr>
              <a:t>· By designing opportunities with flexibility around time and expected commitment, reducing key barriers for those with less economic or social capital</a:t>
            </a:r>
          </a:p>
          <a:p>
            <a:pPr algn="l"/>
            <a:r>
              <a:rPr lang="en-GB" b="0" i="0" dirty="0">
                <a:solidFill>
                  <a:srgbClr val="000000"/>
                </a:solidFill>
                <a:effectLst/>
                <a:latin typeface="Times"/>
              </a:rPr>
              <a:t>· By ensuring volunteers are not out-of-pocket – offering and paying expenses, and proactively reassuring volunteers about this.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010C5-F240-F648-8ED2-9E6C555FAE6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88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Vision for Volunteering is a framework for helping us to understand how to adapt our practice to meet new trends in volunteering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Changes in volunteers’ typical behaviours, motivations, expectations,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Vision’s five themes reflect these trends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And the new Vision Toolkit will help you to explore these five themes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And their relevance for your organisation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This can help you decide on a focus and target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Download it here: https://</a:t>
            </a:r>
            <a:r>
              <a:rPr lang="en-GB" sz="18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www.visionforvolunteering.org.uk</a:t>
            </a:r>
            <a:r>
              <a:rPr lang="en-GB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/toolkit</a:t>
            </a:r>
          </a:p>
          <a:p>
            <a:pPr algn="l"/>
            <a:endParaRPr lang="en-GB" sz="18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F010C5-F240-F648-8ED2-9E6C555FAE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198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ABOUT THIS SECTION</a:t>
            </a:r>
          </a:p>
          <a:p>
            <a:r>
              <a:rPr lang="en-US" b="0" dirty="0"/>
              <a:t>In this section we cover: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The campaign’s context, it’s intended targets and what it seeks to achieve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It’s governance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The key campaign timeline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The results and impacts of the 2023 campaign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DISCUSSION POINT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At the end of this section you’ll be able to have a conversation about the campaign objectives most relevant to your organisation and volunteering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010C5-F240-F648-8ED2-9E6C555FAE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067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15A24"/>
                </a:solidFill>
              </a:rPr>
              <a:t>NCVO’s Time Well Spent - a national survey on the volunteer experience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15A24"/>
                </a:solidFill>
              </a:rPr>
              <a:t>Its latest release focuses on the global majority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15A24"/>
                </a:solidFill>
              </a:rPr>
              <a:t>Non-white British volunteers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15A24"/>
                </a:solidFill>
              </a:rPr>
              <a:t>The following slides draw out some highlights, supporting our understanding of global majority volunteers at different stages of their journey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rgbClr val="F15A24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15A24"/>
                </a:solidFill>
              </a:rPr>
              <a:t>DISCUSSION POINT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15A24"/>
                </a:solidFill>
              </a:rPr>
              <a:t>On the slides that follow, consider how the insights might inform or change your current practices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15A24"/>
                </a:solidFill>
              </a:rPr>
              <a:t>Futher</a:t>
            </a:r>
            <a:r>
              <a:rPr lang="en-US" dirty="0">
                <a:solidFill>
                  <a:srgbClr val="F15A24"/>
                </a:solidFill>
              </a:rPr>
              <a:t> NCVO guidance on adapting your practice to the lessons identified in Time Well Spent Global Majority is available here: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15A24"/>
                </a:solidFill>
              </a:rPr>
              <a:t>https://</a:t>
            </a:r>
            <a:r>
              <a:rPr lang="en-US" dirty="0" err="1">
                <a:solidFill>
                  <a:srgbClr val="F15A24"/>
                </a:solidFill>
              </a:rPr>
              <a:t>www.ncvo.org.uk</a:t>
            </a:r>
            <a:r>
              <a:rPr lang="en-US" dirty="0">
                <a:solidFill>
                  <a:srgbClr val="F15A24"/>
                </a:solidFill>
              </a:rPr>
              <a:t>/news-and-insights/news-index/time-well-spent-2023-volunteering-among-the-global-majority/implications-for-volunteering-practice-and-policy/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010C5-F240-F648-8ED2-9E6C555FAE6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45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15A24"/>
                </a:solidFill>
              </a:rPr>
              <a:t>When planning our approach, what can we take from TWS?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15A24"/>
                </a:solidFill>
              </a:rPr>
              <a:t>How do these insights inform who we target and how we might approach them?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010C5-F240-F648-8ED2-9E6C555FAE6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71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15A24"/>
                </a:solidFill>
              </a:rPr>
              <a:t>When planning our approach, what can we take from TWS?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15A24"/>
                </a:solidFill>
              </a:rPr>
              <a:t>How do these insights inform who we target and how we might approach them?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010C5-F240-F648-8ED2-9E6C555FAE6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566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15A24"/>
                </a:solidFill>
              </a:rPr>
              <a:t>When planning our approach, what can we take from TWS?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15A24"/>
                </a:solidFill>
              </a:rPr>
              <a:t>How do these insights inform who we target and how we might approach them?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010C5-F240-F648-8ED2-9E6C555FAE6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20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15A24"/>
                </a:solidFill>
              </a:rPr>
              <a:t>What about the early stages – what should we pay attention to?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Things to avoid – lengthy inductions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Things to offer – opportunities to use their skills and experiences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010C5-F240-F648-8ED2-9E6C555FAE6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46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15A24"/>
                </a:solidFill>
              </a:rPr>
              <a:t>What about the early stages – what should we pay attention to?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They want to know you’re on a mission - share your impact with them, and how volunteers contribute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010C5-F240-F648-8ED2-9E6C555FAE6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668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15A24"/>
                </a:solidFill>
              </a:rPr>
              <a:t>What about when they are engaged – what insights help us to retain them?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Retention - Connecting with a sense of duty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010C5-F240-F648-8ED2-9E6C555FAE6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275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And what factors can best foster a sense of inclusivity?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010C5-F240-F648-8ED2-9E6C555FAE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623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year the Big Help Out is aligned with Volunteers Week (3-9 June)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Taking place on the weekend of 7-9 June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010C5-F240-F648-8ED2-9E6C555FAE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973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DISCUSSION POINT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Consider how you might best combine your VW and BHO activity for maximum impact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Think about what the ideal user journey might be for a new audience, hearing about you for the first time through your volunteer stories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How might you bring them in, through a Big Help Out event, action or ongoing role?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010C5-F240-F648-8ED2-9E6C555FAE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87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Suggested discussion points: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Has your organisation experienced a drop in volunteers since the pandemic?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If so, take this opportunity to qualify or quantify this with your colleagues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What kind of reduction can you estimate?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Is there any pattern to the types of volunteers you have lost?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Do you have any reliable information as to why they have withdrawn?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And are any of these factors within your ability to control? List them.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The BHO weekend takes place at the end of Volunteers Week in June (Mon 3</a:t>
            </a:r>
            <a:r>
              <a:rPr lang="en-US" b="0" baseline="30000" dirty="0"/>
              <a:t>rd</a:t>
            </a:r>
            <a:r>
              <a:rPr lang="en-US" b="0" dirty="0"/>
              <a:t> – Sunday 9 June)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dirty="0"/>
              <a:t>At the current time, what resources (staff, volunteers and wider capacity) do you have available to take part?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010C5-F240-F648-8ED2-9E6C555FAE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68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The BHO is funded through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central government and key campaign partners (including Asda and DPD).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Participation has no financial cost – for VCSEs or the public.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It is led by the following Partnership:</a:t>
            </a:r>
          </a:p>
          <a:p>
            <a:endParaRPr lang="en-US" b="1" dirty="0"/>
          </a:p>
          <a:p>
            <a:r>
              <a:rPr lang="en-US" b="1" dirty="0"/>
              <a:t>Shaping The Future with Volunteering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A coalition of 30+ major national VIOs, collaborating since Covid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They conceived the campaign and will be offering many opportunities nationally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They are likely to have high profile roles in the media campaign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Collectively, they form a steering group for the campaign – a key audience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Convened by Jez Hughes: </a:t>
            </a:r>
            <a:r>
              <a:rPr lang="en-US" b="0" dirty="0" err="1"/>
              <a:t>jez.hughes@bettercommunities.co.uk</a:t>
            </a:r>
            <a:endParaRPr lang="en-US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More information: https://</a:t>
            </a:r>
            <a:r>
              <a:rPr lang="en-US" b="0" dirty="0" err="1"/>
              <a:t>www.royalvoluntaryservice.org.uk</a:t>
            </a:r>
            <a:r>
              <a:rPr lang="en-US" b="0" dirty="0"/>
              <a:t>/about-us/our-impact/charity-partners/shaping-the-future-with-volunteering/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/Together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A cross-sector coalition dedicated to building bridges between communities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Together runs a number of campaigns, including BHO and Thank You Day (7</a:t>
            </a:r>
            <a:r>
              <a:rPr lang="en-US" b="0" baseline="30000" dirty="0"/>
              <a:t>th</a:t>
            </a:r>
            <a:r>
              <a:rPr lang="en-US" b="0" dirty="0"/>
              <a:t> July)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The staff team at /Together </a:t>
            </a:r>
            <a:r>
              <a:rPr lang="en-US" b="0" dirty="0" err="1"/>
              <a:t>organise</a:t>
            </a:r>
            <a:r>
              <a:rPr lang="en-US" b="0" dirty="0"/>
              <a:t> and co-ordinate BHO, especially the media campaign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More information: https://</a:t>
            </a:r>
            <a:r>
              <a:rPr lang="en-US" b="0" dirty="0" err="1"/>
              <a:t>together.org.uk</a:t>
            </a:r>
            <a:r>
              <a:rPr lang="en-US" b="0" dirty="0"/>
              <a:t>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NCVO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The largest membership body for charities in England – with equivalent organisations in the UK nations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Championing volunteering is a key role, through data, research, training – hosts Vision for Volunteering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NCVO host this support package for VCSE engagement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More information: https://www.ncvo.org.uk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010C5-F240-F648-8ED2-9E6C555FAE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43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Event 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The media campaign is designed to address some perennial barriers for volunteers, such as not knowing they were needed, or when or where they were being asked to volunteer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The digital platform is designed to address others, such as not know where to go to find out about volunteering, or having to navigate multiple sites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On using the app or browser version, the public enter their preferences (causes, type of activity, availability, geography and other filters) to receive their own personalised search results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KEY MESSAGES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The media campaign will build an audience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The digital platform provides the mechanism to bring that audience to VCSE groups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VCSEs are responsible for the supply of opportunities and the volunteer’s experience once they take part in something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sng" dirty="0">
                <a:highlight>
                  <a:srgbClr val="FFFF00"/>
                </a:highlight>
              </a:rPr>
              <a:t>BHO Activities Video: insert link when hosted.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010C5-F240-F648-8ED2-9E6C555FAE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84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FOR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These are the Shaping the Future with Volunteering members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If you have any in your area, check out what they are planning for this year’s BHO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010C5-F240-F648-8ED2-9E6C555FAE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97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WHAT IS THE BIG HELP OUT SEEKING TO ACHIEVE?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Scale – this is a national (UK-wide) campaign seeking to reach millions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Sustainability – the media campaign builds to a key focus on one weekend, but the aspiration is to give these audiences a great experience and help them become longer term supports and volunteers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Targeting – the campaign has a particular focus on reaching those traditionally less likely to volunteer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010C5-F240-F648-8ED2-9E6C555FAE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35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WHAT ARE THE CAMPAIGN’S KEYTIMESCALES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Launched in January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February – platform open to VCSEs to create or reactive accounts and upload opportunities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Feb – May: key platform development work – check in regularly to learn about new features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March/April: thematic, sectoral launches with partners in faith, education, food and other key areas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Mid April: platform opens to public, individuals have the first chance to register for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April/May: building of the public campaign across broadcast, print and social media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June 3-9: Volunteers’ Week, reflected and amplified in BHO comms activity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June 7-9: BHO weekend, the campaign’s peak moments with public attention like to be strongest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End August: digital platform closes for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010C5-F240-F648-8ED2-9E6C555FAE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8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Does the campaign work? Results from 2023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If the campaign’s job is to create an audience, in 2023 an audience was created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7m+ told us they took part, 1 in 3 Brits had heard about BHO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VCSEs got involved at scale – 35,000 used the platform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Individuals told us they were more likely to volunteer again, and met people from different backgrounds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This data is based on national polling (undertaken by Walnut) taken in the immediate aftermath of BHO 23 (May 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https://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walnutunlimited.com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010C5-F240-F648-8ED2-9E6C555FAE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5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00A4A-B0E0-6C05-EAEA-01D08229C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DB13E1-4773-8265-BDCC-0D704C6A3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93137-1359-B755-66E6-FA399C69B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AEFA-8926-4F42-85ED-E21BDA33FCE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5D4BE-98E7-ADD9-8A49-BF14266AC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D7971-AE06-E7EB-6BE2-490768864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E4D5-07D6-DE4B-8C08-A4B863FC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8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55046-7626-8EAE-7234-EBDB12FB9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F4687F-D868-1338-AA45-803DA9F6F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A8955-AE88-62F2-167B-B5C51ECB6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AEFA-8926-4F42-85ED-E21BDA33FCE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4B029-36A3-7C47-EED1-631E8928F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A3513-F124-FC8B-5169-B4E9FC069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E4D5-07D6-DE4B-8C08-A4B863FC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7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9FD6B6-7F88-A547-FA65-E04296F65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FA033-6A50-2191-B0BF-756D5CC7B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D232C-3338-25A4-282D-BD22DE07A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AEFA-8926-4F42-85ED-E21BDA33FCE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7C149-51C7-CDD7-9384-E9F867D9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9FD14-EE23-FFDE-D5C0-3824AEC53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E4D5-07D6-DE4B-8C08-A4B863FC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34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8644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1145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275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9793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0136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7108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7593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905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04CBC-0789-5775-25C3-EF88D35A3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3DACF-2758-AE4E-6894-6927F004F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16182-9B65-01EE-4855-5BBD8D8C4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AEFA-8926-4F42-85ED-E21BDA33FCE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EBA54-1C51-561E-970D-39A9B110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BD600-E136-0A22-6D50-DC58B5F1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E4D5-07D6-DE4B-8C08-A4B863FC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17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4160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0833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025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DEE28-EC98-1B80-8900-E5A9F91A1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F061F-311F-14FE-6741-A1FCCC807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41801-DFCB-4A5D-B74C-23F203F1F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AEFA-8926-4F42-85ED-E21BDA33FCE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23211-B3AD-818B-28D3-E68DB4EF5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5BA9B-96DB-C290-4774-9537D2CD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E4D5-07D6-DE4B-8C08-A4B863FC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2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F985-7E83-7D02-4FD5-37B50FA35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60BD5-FD90-375F-DA94-C1445B656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F7F5B4-F33E-6557-64CE-1F5F335B1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ED9E7-30FC-A3E2-2631-9F5525A15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AEFA-8926-4F42-85ED-E21BDA33FCE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BBCC7-50AB-BAE8-D2AD-AA8E7B847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69FFF-0D69-5D3F-936C-161B8774E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E4D5-07D6-DE4B-8C08-A4B863FC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5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0588-8BFE-7D1D-4B86-C1F8AF68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271FC-DBF2-A032-8FD6-271FC9408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2B40A-434E-B1DA-2B2D-32B821F74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DC0342-0C83-3A0B-BA45-13D0C762F5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5F167-E3C1-BBFF-4BDB-4D8BDA7F71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64C954-57A2-E7DF-2AC2-16B24B417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AEFA-8926-4F42-85ED-E21BDA33FCE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6993AA-38D7-5888-2898-7C3A655F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5D0CB6-ED8E-CBF9-9AAA-EDBCA460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E4D5-07D6-DE4B-8C08-A4B863FC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0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7CC1A-3D0F-2061-AA6E-53FB1FF6C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46E55-982E-D8C3-8CF3-E1BE8DB2C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AEFA-8926-4F42-85ED-E21BDA33FCE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780B16-C7FE-BE3F-C52D-03F5980DC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533C1-16EB-DF56-2286-D2319A545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E4D5-07D6-DE4B-8C08-A4B863FC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3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ACEDE1-1E99-AD4B-1718-4C8E86B4C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AEFA-8926-4F42-85ED-E21BDA33FCE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A097B1-C9A0-BFF9-D0AF-85ED4EC04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27C48-285E-9C66-195A-F918DBD0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E4D5-07D6-DE4B-8C08-A4B863FC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A8D57-05DE-836B-7610-1399ADA20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629BC-CB38-9F18-F953-A32411617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6896F-6D3F-CDBF-1680-4D0E0F2B9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EF345-E2F8-D73B-077E-E6832C957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AEFA-8926-4F42-85ED-E21BDA33FCE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DE571-DCBF-A2DE-A630-475892667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D1CA1-53B9-A56B-33F3-1FF6B5A8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E4D5-07D6-DE4B-8C08-A4B863FC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9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D67B3-FB45-655B-BEB5-342EB7ADA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3CA2AB-B2A3-669C-79B4-E5299F86E2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256F1-5936-7707-1AEF-4852A527E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69B0F-665B-F7C2-09D7-9342158E6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AEFA-8926-4F42-85ED-E21BDA33FCE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885DC-1E90-D616-FF77-2FDEDC35D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A742B-F07E-F71D-2F03-6402FCF91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E4D5-07D6-DE4B-8C08-A4B863FC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6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5FE0DB-E1E5-AB71-EE57-70C30B10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4B592-027B-EB56-11F1-103DA225E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226B1-5DB1-F291-7A0D-1CF22048C8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0AEFA-8926-4F42-85ED-E21BDA33FCE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7FB7D-C4D2-0B6C-BD2E-AF95C0AA3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6B37E-D186-55E1-5FA2-DF8A00393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FE4D5-07D6-DE4B-8C08-A4B863FC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60615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volunteersweek.org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16186-53BE-4B97-C40D-2C3D6EFBA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97F20-5E19-9B0A-E22E-C63CC0191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492" y="0"/>
            <a:ext cx="6774379" cy="4457586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en-US" sz="3600" b="1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Big Help Out 2024</a:t>
            </a:r>
            <a:b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</a:rPr>
              <a:t>Using the campaign to boost volunteer recruitment</a:t>
            </a:r>
            <a:b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April 2024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Picture 4" descr="A screen shot of a game&#10;&#10;Description automatically generated">
            <a:extLst>
              <a:ext uri="{FF2B5EF4-FFF2-40B4-BE49-F238E27FC236}">
                <a16:creationId xmlns:a16="http://schemas.microsoft.com/office/drawing/2014/main" id="{CAC89030-E365-2963-6DD8-22EBECA54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120" y="743638"/>
            <a:ext cx="4642388" cy="56897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58A6023-1D14-B34A-A1D4-EE75ECCD8D3A}"/>
              </a:ext>
            </a:extLst>
          </p:cNvPr>
          <p:cNvGrpSpPr/>
          <p:nvPr/>
        </p:nvGrpSpPr>
        <p:grpSpPr>
          <a:xfrm>
            <a:off x="559482" y="5546935"/>
            <a:ext cx="4642388" cy="716717"/>
            <a:chOff x="746448" y="5718817"/>
            <a:chExt cx="5463314" cy="859429"/>
          </a:xfrm>
        </p:grpSpPr>
        <p:pic>
          <p:nvPicPr>
            <p:cNvPr id="1028" name="Picture 4" descr="Shaping the future | Volunteering | Royal Voluntary Service">
              <a:extLst>
                <a:ext uri="{FF2B5EF4-FFF2-40B4-BE49-F238E27FC236}">
                  <a16:creationId xmlns:a16="http://schemas.microsoft.com/office/drawing/2014/main" id="{85105E47-0236-F9F2-2A71-69498063F8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6" t="15226" r="9928" b="15226"/>
            <a:stretch/>
          </p:blipFill>
          <p:spPr bwMode="auto">
            <a:xfrm>
              <a:off x="746448" y="5718817"/>
              <a:ext cx="1260587" cy="859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Together Coalition - Together">
              <a:extLst>
                <a:ext uri="{FF2B5EF4-FFF2-40B4-BE49-F238E27FC236}">
                  <a16:creationId xmlns:a16="http://schemas.microsoft.com/office/drawing/2014/main" id="{99664435-AF7A-343A-0ED7-9EF8814F78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4763" y="5840963"/>
              <a:ext cx="1944999" cy="650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BEF4E091-B754-3E10-DDC4-1308AC69E4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15" b="16363"/>
            <a:stretch/>
          </p:blipFill>
          <p:spPr bwMode="auto">
            <a:xfrm>
              <a:off x="2404201" y="5737478"/>
              <a:ext cx="1492003" cy="779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680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447A4-E2D9-57DD-1F55-C95AD1D30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29758-8485-CB06-2AAE-CDFC2E720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909749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Impact 2023: 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what did VCSEs say?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C9185-BB84-B74E-F584-42A82DF27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90688"/>
            <a:ext cx="8398564" cy="46672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973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17% reported securing new, regular volunteers 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through the campaign 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Of these, nearly half (49%) reported </a:t>
            </a:r>
            <a:r>
              <a:rPr lang="en-US" sz="2800" b="1" dirty="0">
                <a:solidFill>
                  <a:srgbClr val="F7931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some or a lot of diversity amongst the new group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, compared to their existing cohorts</a:t>
            </a:r>
          </a:p>
          <a:p>
            <a:pPr marL="0" indent="0">
              <a:lnSpc>
                <a:spcPct val="130000"/>
              </a:lnSpc>
              <a:buNone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sz="1600" i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sz="1600" i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300" i="1" dirty="0">
                <a:latin typeface="Roboto" panose="02000000000000000000" pitchFamily="2" charset="0"/>
                <a:ea typeface="Roboto" panose="02000000000000000000" pitchFamily="2" charset="0"/>
              </a:rPr>
              <a:t>Source: Internal BHO polling through the digital platform, powered by </a:t>
            </a:r>
            <a:r>
              <a:rPr lang="en-US" sz="1300" i="1" dirty="0" err="1">
                <a:latin typeface="Roboto" panose="02000000000000000000" pitchFamily="2" charset="0"/>
                <a:ea typeface="Roboto" panose="02000000000000000000" pitchFamily="2" charset="0"/>
              </a:rPr>
              <a:t>DoIt.Life</a:t>
            </a:r>
            <a:endParaRPr lang="en-US" sz="1300" i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300" i="1" dirty="0">
                <a:latin typeface="Roboto" panose="02000000000000000000" pitchFamily="2" charset="0"/>
                <a:ea typeface="Roboto" panose="02000000000000000000" pitchFamily="2" charset="0"/>
              </a:rPr>
              <a:t>N=144, 86% of respondents were VCSE organisations (64% local, 12% national, 7% infrastructure)</a:t>
            </a:r>
          </a:p>
          <a:p>
            <a:pPr>
              <a:lnSpc>
                <a:spcPct val="130000"/>
              </a:lnSpc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Picture 4" descr="A screen shot of a game&#10;&#10;Description automatically generated">
            <a:extLst>
              <a:ext uri="{FF2B5EF4-FFF2-40B4-BE49-F238E27FC236}">
                <a16:creationId xmlns:a16="http://schemas.microsoft.com/office/drawing/2014/main" id="{76638D1A-DE79-0A8F-AB3D-99A0B9ADB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864" y="5249852"/>
            <a:ext cx="965643" cy="118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28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48D4F-89C5-8FFF-3EE6-125E134DF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AAF0E-252D-3B90-8EF4-0E9B75575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909749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Impact 2023: 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what did volunteers say?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EDF4FB-2330-482B-3F5A-4329B82AF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69036"/>
            <a:ext cx="9654914" cy="515661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80% - no prior relationship with the org/cause with whom they signed up </a:t>
            </a:r>
            <a:r>
              <a:rPr lang="en-US" sz="2800" dirty="0">
                <a:solidFill>
                  <a:srgbClr val="F7931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(new audience)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40% - done no other volunteering in the past year </a:t>
            </a:r>
            <a:r>
              <a:rPr lang="en-US" sz="2800" dirty="0">
                <a:solidFill>
                  <a:srgbClr val="F7931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(not all usual suspects)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71% of all who signed up went on to take part as planned </a:t>
            </a:r>
            <a:r>
              <a:rPr lang="en-US" sz="2800" dirty="0">
                <a:solidFill>
                  <a:srgbClr val="F7931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(conversion)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34% of participants went on to volunteered again with the same org </a:t>
            </a:r>
            <a:r>
              <a:rPr lang="en-US" sz="2800" dirty="0">
                <a:solidFill>
                  <a:srgbClr val="F7931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(conversion)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53%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of 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all those who signed up volunteered since BHO23 </a:t>
            </a:r>
            <a:r>
              <a:rPr lang="en-US" sz="2800" dirty="0">
                <a:solidFill>
                  <a:srgbClr val="F7931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(inspired) 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76% said they would likely take part again next year </a:t>
            </a:r>
            <a:r>
              <a:rPr lang="en-US" sz="2800" dirty="0">
                <a:solidFill>
                  <a:srgbClr val="F7931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(satisfaction)</a:t>
            </a:r>
          </a:p>
          <a:p>
            <a:pPr marL="0" indent="0">
              <a:lnSpc>
                <a:spcPct val="130000"/>
              </a:lnSpc>
              <a:buNone/>
            </a:pPr>
            <a:endParaRPr lang="en-US" sz="10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</a:rPr>
              <a:t>Learning points?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of those that had not returned to volunteer since, 33% said they still planned to (but it hadn’t happened yet) </a:t>
            </a:r>
            <a:r>
              <a:rPr lang="en-US" sz="2800" dirty="0">
                <a:solidFill>
                  <a:srgbClr val="F15A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(VIO comms and planning)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21% of those unlikely to take part in 2024 cite having a negative experience at BHO23 (joint top answer) </a:t>
            </a:r>
            <a:r>
              <a:rPr lang="en-US" sz="2800" dirty="0">
                <a:solidFill>
                  <a:srgbClr val="F15A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(experience) </a:t>
            </a:r>
          </a:p>
        </p:txBody>
      </p:sp>
      <p:pic>
        <p:nvPicPr>
          <p:cNvPr id="5" name="Picture 4" descr="A screen shot of a game&#10;&#10;Description automatically generated">
            <a:extLst>
              <a:ext uri="{FF2B5EF4-FFF2-40B4-BE49-F238E27FC236}">
                <a16:creationId xmlns:a16="http://schemas.microsoft.com/office/drawing/2014/main" id="{5956E8C2-B89F-B10C-9DED-8FEC10EC9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864" y="5249852"/>
            <a:ext cx="965643" cy="1183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CE1484-1119-04F0-1617-C845A1BDA1B7}"/>
              </a:ext>
            </a:extLst>
          </p:cNvPr>
          <p:cNvSpPr txBox="1"/>
          <p:nvPr/>
        </p:nvSpPr>
        <p:spPr>
          <a:xfrm>
            <a:off x="985526" y="6294843"/>
            <a:ext cx="99097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i="1" dirty="0">
                <a:latin typeface="Roboto" panose="02000000000000000000" pitchFamily="2" charset="0"/>
                <a:ea typeface="Roboto" panose="02000000000000000000" pitchFamily="2" charset="0"/>
              </a:rPr>
              <a:t>Source: Internal BHO polling through the digital platform, powered by </a:t>
            </a:r>
            <a:r>
              <a:rPr lang="en-US" sz="1200" i="1" dirty="0" err="1">
                <a:latin typeface="Roboto" panose="02000000000000000000" pitchFamily="2" charset="0"/>
                <a:ea typeface="Roboto" panose="02000000000000000000" pitchFamily="2" charset="0"/>
              </a:rPr>
              <a:t>DoIt.Life</a:t>
            </a:r>
            <a:r>
              <a:rPr lang="en-US" sz="1200" i="1" dirty="0">
                <a:latin typeface="Roboto" panose="02000000000000000000" pitchFamily="2" charset="0"/>
                <a:ea typeface="Roboto" panose="02000000000000000000" pitchFamily="2" charset="0"/>
              </a:rPr>
              <a:t>. N=309. </a:t>
            </a:r>
          </a:p>
        </p:txBody>
      </p:sp>
    </p:spTree>
    <p:extLst>
      <p:ext uri="{BB962C8B-B14F-4D97-AF65-F5344CB8AC3E}">
        <p14:creationId xmlns:p14="http://schemas.microsoft.com/office/powerpoint/2010/main" val="1291906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174017A-FFF7-A89E-4010-90A09D8B22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804196"/>
              </p:ext>
            </p:extLst>
          </p:nvPr>
        </p:nvGraphicFramePr>
        <p:xfrm>
          <a:off x="462619" y="1630400"/>
          <a:ext cx="11135214" cy="5025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B3BE23F-7833-D306-CADC-079ACA143AC9}"/>
              </a:ext>
            </a:extLst>
          </p:cNvPr>
          <p:cNvSpPr txBox="1"/>
          <p:nvPr/>
        </p:nvSpPr>
        <p:spPr>
          <a:xfrm>
            <a:off x="9039079" y="6474166"/>
            <a:ext cx="2806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Avenir Book" panose="02000503020000020003" pitchFamily="2" charset="0"/>
              </a:rPr>
              <a:t>Source: DCMS Community Life Survey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A795C6-1230-82AC-3DDB-4F14ACB06236}"/>
              </a:ext>
            </a:extLst>
          </p:cNvPr>
          <p:cNvSpPr/>
          <p:nvPr/>
        </p:nvSpPr>
        <p:spPr>
          <a:xfrm>
            <a:off x="1005237" y="2242096"/>
            <a:ext cx="1608133" cy="3653024"/>
          </a:xfrm>
          <a:prstGeom prst="rect">
            <a:avLst/>
          </a:prstGeom>
          <a:solidFill>
            <a:srgbClr val="60727D">
              <a:alpha val="2955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92F935-228C-772F-E333-A20F3F6C350C}"/>
              </a:ext>
            </a:extLst>
          </p:cNvPr>
          <p:cNvSpPr/>
          <p:nvPr/>
        </p:nvSpPr>
        <p:spPr>
          <a:xfrm>
            <a:off x="8507896" y="2242096"/>
            <a:ext cx="2469698" cy="3653024"/>
          </a:xfrm>
          <a:prstGeom prst="rect">
            <a:avLst/>
          </a:prstGeom>
          <a:solidFill>
            <a:srgbClr val="60727D">
              <a:alpha val="2953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3809E2-3508-262B-BCB5-78514B95957D}"/>
              </a:ext>
            </a:extLst>
          </p:cNvPr>
          <p:cNvSpPr txBox="1"/>
          <p:nvPr/>
        </p:nvSpPr>
        <p:spPr>
          <a:xfrm>
            <a:off x="978787" y="2242096"/>
            <a:ext cx="1661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Post London 2012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2CE9ED-ABD9-A132-9A93-B64A35972EC1}"/>
              </a:ext>
            </a:extLst>
          </p:cNvPr>
          <p:cNvSpPr txBox="1"/>
          <p:nvPr/>
        </p:nvSpPr>
        <p:spPr>
          <a:xfrm>
            <a:off x="9251264" y="2257827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Covid era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53A6548-7139-83C0-4FFD-60A16190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26" y="304837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What kinds of volunteers is BHO targeting?</a:t>
            </a:r>
            <a:b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000" b="1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Reaching and inspiring irregular and informal volunteers </a:t>
            </a:r>
            <a:r>
              <a:rPr lang="en-US" sz="20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(grey, orange, yellow lines)</a:t>
            </a:r>
            <a:endParaRPr lang="en-US" sz="2600" dirty="0">
              <a:solidFill>
                <a:srgbClr val="0000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727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8889A-2847-CCBD-3568-839F9B6DC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An opportunity for VIOs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DB629-6EC4-7481-64A6-83259BB99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9714875" cy="435133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To </a:t>
            </a:r>
            <a:r>
              <a:rPr lang="en-US" b="1" dirty="0">
                <a:solidFill>
                  <a:srgbClr val="F7931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reach a potential new audience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of volunteers in a tough recruitment and retention climate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An </a:t>
            </a:r>
            <a:r>
              <a:rPr lang="en-US" b="1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opportunity to target under-represented communities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and/or increase diversity in volunteering, with national campaign assets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F15A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Add value to your Volunteers’ Week engagement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creating a bridge between celebration and recognition and your recruitment pathways.</a:t>
            </a:r>
          </a:p>
        </p:txBody>
      </p:sp>
      <p:pic>
        <p:nvPicPr>
          <p:cNvPr id="4" name="Picture 3" descr="A screen shot of a game&#10;&#10;Description automatically generated">
            <a:extLst>
              <a:ext uri="{FF2B5EF4-FFF2-40B4-BE49-F238E27FC236}">
                <a16:creationId xmlns:a16="http://schemas.microsoft.com/office/drawing/2014/main" id="{207CE1C6-5101-1202-2F0D-108FDB885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864" y="5249852"/>
            <a:ext cx="965643" cy="11834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9561A9-324A-2D2F-5F47-56AC7660D845}"/>
              </a:ext>
            </a:extLst>
          </p:cNvPr>
          <p:cNvSpPr txBox="1"/>
          <p:nvPr/>
        </p:nvSpPr>
        <p:spPr>
          <a:xfrm>
            <a:off x="9027161" y="597019"/>
            <a:ext cx="2783839" cy="861774"/>
          </a:xfrm>
          <a:prstGeom prst="rect">
            <a:avLst/>
          </a:prstGeom>
          <a:solidFill>
            <a:srgbClr val="F15A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! DISCUSSION POINT !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Which of these mirror your own objectives?</a:t>
            </a:r>
          </a:p>
        </p:txBody>
      </p:sp>
    </p:spTree>
    <p:extLst>
      <p:ext uri="{BB962C8B-B14F-4D97-AF65-F5344CB8AC3E}">
        <p14:creationId xmlns:p14="http://schemas.microsoft.com/office/powerpoint/2010/main" val="3289843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CF1B95-C444-F566-69C0-0E540A914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9FF16-BE81-7489-C716-12F1F3724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82" y="302939"/>
            <a:ext cx="10515600" cy="3298677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ENGAGING</a:t>
            </a:r>
            <a:r>
              <a:rPr lang="en-US" sz="6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br>
              <a:rPr lang="en-US" sz="6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7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UNDER-REPRESENTED COMMUNITIES </a:t>
            </a:r>
            <a:endParaRPr lang="en-US" sz="6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963435C3-763A-9559-AC40-CED76C406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884" y="4509810"/>
            <a:ext cx="1668777" cy="20452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01B45E-84C4-CC4A-12D9-74327684192C}"/>
              </a:ext>
            </a:extLst>
          </p:cNvPr>
          <p:cNvSpPr txBox="1"/>
          <p:nvPr/>
        </p:nvSpPr>
        <p:spPr>
          <a:xfrm>
            <a:off x="774879" y="4488361"/>
            <a:ext cx="6941324" cy="2061334"/>
          </a:xfrm>
          <a:prstGeom prst="rect">
            <a:avLst/>
          </a:prstGeom>
          <a:solidFill>
            <a:schemeClr val="bg1">
              <a:alpha val="89621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Covering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the campaign is approaching this, and how VCSEs can too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Who is under-represented? What does the data tell us?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Younger volunteers and those living in more deprived areas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Using the Vision for Volunteering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Using Time Well Spent, to plan your engagement approaches</a:t>
            </a:r>
          </a:p>
        </p:txBody>
      </p:sp>
    </p:spTree>
    <p:extLst>
      <p:ext uri="{BB962C8B-B14F-4D97-AF65-F5344CB8AC3E}">
        <p14:creationId xmlns:p14="http://schemas.microsoft.com/office/powerpoint/2010/main" val="2757849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BE4AB-6215-D50E-41EE-D39189353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24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</a:rPr>
              <a:t>Under-represented communities, </a:t>
            </a:r>
            <a:b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</a:rPr>
              <a:t>increasing diversity in volunteering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A6342-D0FE-053D-7918-2A093D8C2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809"/>
            <a:ext cx="9710530" cy="420419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3200" b="1" dirty="0">
                <a:solidFill>
                  <a:srgbClr val="F15A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BHO Campaign is focusing on…</a:t>
            </a:r>
          </a:p>
          <a:p>
            <a:pPr>
              <a:lnSpc>
                <a:spcPct val="130000"/>
              </a:lnSpc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Younger volunteers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– 25-34s are less likely to volunteer generally, but the 18-34s combined are more likely to participate in BHO</a:t>
            </a:r>
          </a:p>
          <a:p>
            <a:pPr>
              <a:lnSpc>
                <a:spcPct val="130000"/>
              </a:lnSpc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Areas of deprivation: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particularly those in receipt of Know Your Neighbuorhood funding</a:t>
            </a:r>
          </a:p>
          <a:p>
            <a:pPr marL="0" indent="0">
              <a:lnSpc>
                <a:spcPct val="130000"/>
              </a:lnSpc>
              <a:buNone/>
            </a:pPr>
            <a:endParaRPr lang="en-US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3200" b="1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Suggested VCSE approaches</a:t>
            </a:r>
          </a:p>
          <a:p>
            <a:pPr>
              <a:lnSpc>
                <a:spcPct val="130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Use 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national data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to help you identify under-represented communities, </a:t>
            </a:r>
          </a:p>
          <a:p>
            <a:pPr>
              <a:lnSpc>
                <a:spcPct val="130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Or use your 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own data, instincts and strategy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to identify those under-represented or to increase diversity amongst your audiences</a:t>
            </a:r>
          </a:p>
          <a:p>
            <a:pPr>
              <a:lnSpc>
                <a:spcPct val="130000"/>
              </a:lnSpc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National research insights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can help you develop your approaches to engaging them</a:t>
            </a:r>
          </a:p>
        </p:txBody>
      </p:sp>
      <p:pic>
        <p:nvPicPr>
          <p:cNvPr id="4" name="Picture 3" descr="A screen shot of a game&#10;&#10;Description automatically generated">
            <a:extLst>
              <a:ext uri="{FF2B5EF4-FFF2-40B4-BE49-F238E27FC236}">
                <a16:creationId xmlns:a16="http://schemas.microsoft.com/office/drawing/2014/main" id="{E74272CE-9E0D-ED58-043C-C75165EC7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864" y="5249852"/>
            <a:ext cx="965643" cy="118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77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9E68-1EEF-A9F4-FC3D-79594947B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3690"/>
          </a:xfrm>
        </p:spPr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Younger volunteers at TBHO23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6E373-A25D-56BD-2C99-DEB3CD187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71662"/>
            <a:ext cx="5948362" cy="446732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Younger volunteers were a significant chunk of 2023 campaign participants - 22.5% were aged 18-34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Younger volunteers also revealed they were most likely to participate in 2024 (graph)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400" b="1" dirty="0">
              <a:solidFill>
                <a:srgbClr val="0000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Big Help Out represents a particular opportunity to engage younger volunteers.</a:t>
            </a:r>
          </a:p>
        </p:txBody>
      </p:sp>
      <p:pic>
        <p:nvPicPr>
          <p:cNvPr id="5" name="Picture 4" descr="A graph with blue bars&#10;&#10;Description automatically generated">
            <a:extLst>
              <a:ext uri="{FF2B5EF4-FFF2-40B4-BE49-F238E27FC236}">
                <a16:creationId xmlns:a16="http://schemas.microsoft.com/office/drawing/2014/main" id="{48865215-B3C7-E70F-E4E3-A75DD6394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63" y="1940848"/>
            <a:ext cx="4928636" cy="40908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8E1146-2C98-546D-C24D-5C4B1E353960}"/>
              </a:ext>
            </a:extLst>
          </p:cNvPr>
          <p:cNvSpPr txBox="1"/>
          <p:nvPr/>
        </p:nvSpPr>
        <p:spPr>
          <a:xfrm>
            <a:off x="6533322" y="6053885"/>
            <a:ext cx="4820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Roboto" panose="02000000000000000000" pitchFamily="2" charset="0"/>
                <a:ea typeface="Roboto" panose="02000000000000000000" pitchFamily="2" charset="0"/>
              </a:rPr>
              <a:t>Source: BHO polling (Walnut) 2023. </a:t>
            </a:r>
            <a:r>
              <a:rPr lang="en-US" sz="1400" i="1" u="sng" dirty="0">
                <a:latin typeface="Roboto" panose="02000000000000000000" pitchFamily="2" charset="0"/>
                <a:ea typeface="Roboto" panose="02000000000000000000" pitchFamily="2" charset="0"/>
              </a:rPr>
              <a:t>Please seek agreement with /Together before using any of this data in public.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646150-3AE4-96A6-954B-04718392AFED}"/>
              </a:ext>
            </a:extLst>
          </p:cNvPr>
          <p:cNvSpPr txBox="1"/>
          <p:nvPr/>
        </p:nvSpPr>
        <p:spPr>
          <a:xfrm>
            <a:off x="838200" y="1200090"/>
            <a:ext cx="10763251" cy="433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…but at last year’s Big Help Out, younger volunteers were the most likely to engage.</a:t>
            </a:r>
          </a:p>
        </p:txBody>
      </p:sp>
    </p:spTree>
    <p:extLst>
      <p:ext uri="{BB962C8B-B14F-4D97-AF65-F5344CB8AC3E}">
        <p14:creationId xmlns:p14="http://schemas.microsoft.com/office/powerpoint/2010/main" val="3113625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28205-CF7B-7E9F-7590-357A60F51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Volunteering: who is under-represented?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750B7-2323-7E33-A250-9135F1726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9600028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one area national data is consistent: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Rates of volunteering appear to track economic capital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Volunteering is more likely in more more affluent areas, less likely in more deprived areas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Distribution of charities (and mutual aid groups during the pandemic) follows a similar pattern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The ability to volunteer may be linked with economic (and perhaps also social) capital </a:t>
            </a:r>
          </a:p>
        </p:txBody>
      </p:sp>
      <p:pic>
        <p:nvPicPr>
          <p:cNvPr id="4" name="Picture 3" descr="A screen shot of a game&#10;&#10;Description automatically generated">
            <a:extLst>
              <a:ext uri="{FF2B5EF4-FFF2-40B4-BE49-F238E27FC236}">
                <a16:creationId xmlns:a16="http://schemas.microsoft.com/office/drawing/2014/main" id="{3805CCD2-A764-C8D7-CA7D-703ACAC5E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864" y="5249852"/>
            <a:ext cx="965643" cy="118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07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C81BE-C5A4-F1BE-7EDD-0F26ABF4A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</a:rPr>
              <a:t>Volunteering and economic capital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3D86D95-C88A-65E9-6A3F-64AE7036D9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9120476"/>
              </p:ext>
            </p:extLst>
          </p:nvPr>
        </p:nvGraphicFramePr>
        <p:xfrm>
          <a:off x="838199" y="1420837"/>
          <a:ext cx="9834798" cy="5225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D7F266A-AA05-B31D-871B-176068CB3BF7}"/>
              </a:ext>
            </a:extLst>
          </p:cNvPr>
          <p:cNvSpPr txBox="1"/>
          <p:nvPr/>
        </p:nvSpPr>
        <p:spPr>
          <a:xfrm>
            <a:off x="8619344" y="6338986"/>
            <a:ext cx="3211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Roboto" panose="02000000000000000000" pitchFamily="2" charset="0"/>
                <a:ea typeface="Roboto" panose="02000000000000000000" pitchFamily="2" charset="0"/>
              </a:rPr>
              <a:t>Source: DCMS Community Life Survey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6B0D85-8734-9902-1BE1-3CF26720B2CD}"/>
              </a:ext>
            </a:extLst>
          </p:cNvPr>
          <p:cNvSpPr txBox="1"/>
          <p:nvPr/>
        </p:nvSpPr>
        <p:spPr>
          <a:xfrm>
            <a:off x="9052561" y="824977"/>
            <a:ext cx="2502608" cy="369332"/>
          </a:xfrm>
          <a:prstGeom prst="rect">
            <a:avLst/>
          </a:prstGeom>
          <a:solidFill>
            <a:srgbClr val="F15A24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! DISCUSSION POINT !</a:t>
            </a:r>
          </a:p>
        </p:txBody>
      </p:sp>
    </p:spTree>
    <p:extLst>
      <p:ext uri="{BB962C8B-B14F-4D97-AF65-F5344CB8AC3E}">
        <p14:creationId xmlns:p14="http://schemas.microsoft.com/office/powerpoint/2010/main" val="594817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29B7-957E-0C2F-EA06-ED741C3D4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327"/>
          </a:xfrm>
        </p:spPr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Vision for Volunteering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FBAB1-2B5B-6238-7F29-52AC5DC61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9630"/>
            <a:ext cx="1001869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973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Use the new Toolkit to explore the five key themes and their relevance to your mission and objectives: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Awareness and appreciation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Power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Equity and Inclusion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Collaboration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Experimentation</a:t>
            </a:r>
          </a:p>
        </p:txBody>
      </p:sp>
      <p:pic>
        <p:nvPicPr>
          <p:cNvPr id="4" name="Picture 3" descr="A screen shot of a game&#10;&#10;Description automatically generated">
            <a:extLst>
              <a:ext uri="{FF2B5EF4-FFF2-40B4-BE49-F238E27FC236}">
                <a16:creationId xmlns:a16="http://schemas.microsoft.com/office/drawing/2014/main" id="{0FAA970C-EB02-B7E2-EAA9-6C2FAD7C0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864" y="5249852"/>
            <a:ext cx="965643" cy="11834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338076-F5DD-E47C-D58C-9B031E365609}"/>
              </a:ext>
            </a:extLst>
          </p:cNvPr>
          <p:cNvSpPr txBox="1"/>
          <p:nvPr/>
        </p:nvSpPr>
        <p:spPr>
          <a:xfrm>
            <a:off x="838200" y="1162202"/>
            <a:ext cx="10485316" cy="41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15A2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Calibri"/>
              </a:rPr>
              <a:t>How can it help us consider how to reach and engage under-represented communities?</a:t>
            </a:r>
          </a:p>
        </p:txBody>
      </p:sp>
      <p:pic>
        <p:nvPicPr>
          <p:cNvPr id="6" name="Picture 5" descr="A blue background with yellow text&#10;&#10;Description automatically generated">
            <a:extLst>
              <a:ext uri="{FF2B5EF4-FFF2-40B4-BE49-F238E27FC236}">
                <a16:creationId xmlns:a16="http://schemas.microsoft.com/office/drawing/2014/main" id="{661E61FC-987F-4F0A-CC04-07EDAE702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23" y="5007175"/>
            <a:ext cx="3184132" cy="13357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202181-3899-2035-CAF7-FEEFCB7D30D9}"/>
              </a:ext>
            </a:extLst>
          </p:cNvPr>
          <p:cNvSpPr txBox="1"/>
          <p:nvPr/>
        </p:nvSpPr>
        <p:spPr>
          <a:xfrm>
            <a:off x="5385536" y="3461229"/>
            <a:ext cx="6098146" cy="923330"/>
          </a:xfrm>
          <a:prstGeom prst="rect">
            <a:avLst/>
          </a:prstGeom>
          <a:solidFill>
            <a:srgbClr val="F15A2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r>
              <a:rPr lang="en-GB" i="1" dirty="0"/>
              <a:t>“Truly interesting conversations, new ideas and quality questions to keep exploring the future of volunteering and making it more accessible, impactful and inclusive!”</a:t>
            </a:r>
            <a:endParaRPr lang="en-US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7F9C21-10D7-5E89-DE98-93F8F7C9302F}"/>
              </a:ext>
            </a:extLst>
          </p:cNvPr>
          <p:cNvSpPr txBox="1"/>
          <p:nvPr/>
        </p:nvSpPr>
        <p:spPr>
          <a:xfrm>
            <a:off x="5711499" y="4494641"/>
            <a:ext cx="4536815" cy="923330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ctr"/>
            <a:r>
              <a:rPr lang="en-GB" b="0" i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“There is such a powerful force of volunteer managers out there coming together to make meaningful change. It’s so exciting!”</a:t>
            </a:r>
            <a:endParaRPr lang="en-US" i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4D93A-21D1-FDA8-7341-DBC81756F1A8}"/>
              </a:ext>
            </a:extLst>
          </p:cNvPr>
          <p:cNvSpPr txBox="1"/>
          <p:nvPr/>
        </p:nvSpPr>
        <p:spPr>
          <a:xfrm>
            <a:off x="7537030" y="2889482"/>
            <a:ext cx="3211834" cy="461665"/>
          </a:xfrm>
          <a:prstGeom prst="rect">
            <a:avLst/>
          </a:prstGeom>
          <a:solidFill>
            <a:srgbClr val="F7931E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VISION USERS SAY:</a:t>
            </a:r>
            <a:endParaRPr lang="en-US" sz="2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963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5A2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AEE90F-3963-BE40-52E1-6650902C7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BD5C5-B7D4-9373-A6FA-B271FF097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457" y="476916"/>
            <a:ext cx="10515600" cy="3104484"/>
          </a:xfrm>
        </p:spPr>
        <p:txBody>
          <a:bodyPr>
            <a:normAutofit fontScale="90000"/>
          </a:bodyPr>
          <a:lstStyle/>
          <a:p>
            <a:r>
              <a:rPr lang="en-US" sz="7300" b="1" dirty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INTRODUCING</a:t>
            </a:r>
            <a:r>
              <a:rPr lang="en-US" sz="6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br>
              <a:rPr lang="en-US" sz="6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9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BIG HELP OUT</a:t>
            </a:r>
            <a:br>
              <a:rPr lang="en-US" sz="9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6800" b="1" dirty="0">
              <a:solidFill>
                <a:schemeClr val="bg1">
                  <a:lumMod val="9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4286F06-83E6-DD68-A677-737CFDB65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884" y="4509810"/>
            <a:ext cx="1668777" cy="20452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FAA37E-E189-0615-4FD1-626C229E83E7}"/>
              </a:ext>
            </a:extLst>
          </p:cNvPr>
          <p:cNvSpPr txBox="1"/>
          <p:nvPr/>
        </p:nvSpPr>
        <p:spPr>
          <a:xfrm>
            <a:off x="774879" y="4488361"/>
            <a:ext cx="5615640" cy="2061334"/>
          </a:xfrm>
          <a:prstGeom prst="rect">
            <a:avLst/>
          </a:prstGeom>
          <a:solidFill>
            <a:schemeClr val="bg1">
              <a:alpha val="89621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F15A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Covering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dirty="0">
                <a:solidFill>
                  <a:srgbClr val="F15A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campaign’s essential elements and objectives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dirty="0">
                <a:solidFill>
                  <a:srgbClr val="F15A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Governance and timescales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dirty="0">
                <a:solidFill>
                  <a:srgbClr val="F15A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we know it works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dirty="0">
                <a:solidFill>
                  <a:srgbClr val="F15A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Key volunteer audiences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dirty="0">
                <a:solidFill>
                  <a:srgbClr val="F15A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opportunity for VCSEs</a:t>
            </a:r>
          </a:p>
        </p:txBody>
      </p:sp>
    </p:spTree>
    <p:extLst>
      <p:ext uri="{BB962C8B-B14F-4D97-AF65-F5344CB8AC3E}">
        <p14:creationId xmlns:p14="http://schemas.microsoft.com/office/powerpoint/2010/main" val="1450785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09982-0037-3C22-85A7-1F791E354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57"/>
            <a:ext cx="10515600" cy="1325563"/>
          </a:xfrm>
        </p:spPr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Time Well Spent: Global Majority</a:t>
            </a:r>
          </a:p>
        </p:txBody>
      </p:sp>
      <p:pic>
        <p:nvPicPr>
          <p:cNvPr id="4" name="Picture 3" descr="A screen shot of a game&#10;&#10;Description automatically generated">
            <a:extLst>
              <a:ext uri="{FF2B5EF4-FFF2-40B4-BE49-F238E27FC236}">
                <a16:creationId xmlns:a16="http://schemas.microsoft.com/office/drawing/2014/main" id="{274C7974-EE7A-47E1-F473-397271C12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864" y="5249852"/>
            <a:ext cx="965643" cy="1183491"/>
          </a:xfrm>
          <a:prstGeom prst="rect">
            <a:avLst/>
          </a:prstGeom>
        </p:spPr>
      </p:pic>
      <p:pic>
        <p:nvPicPr>
          <p:cNvPr id="14338" name="Picture 2" descr="Amy McGarvey (née Ohta) on LinkedIn: Event Management">
            <a:extLst>
              <a:ext uri="{FF2B5EF4-FFF2-40B4-BE49-F238E27FC236}">
                <a16:creationId xmlns:a16="http://schemas.microsoft.com/office/drawing/2014/main" id="{7A970E11-29D6-4011-1198-BC527C720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5" t="8329"/>
          <a:stretch/>
        </p:blipFill>
        <p:spPr bwMode="auto">
          <a:xfrm>
            <a:off x="975360" y="1628300"/>
            <a:ext cx="7574280" cy="473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120220-02A6-06BA-5E77-7547EC3A9854}"/>
              </a:ext>
            </a:extLst>
          </p:cNvPr>
          <p:cNvSpPr txBox="1"/>
          <p:nvPr/>
        </p:nvSpPr>
        <p:spPr>
          <a:xfrm>
            <a:off x="8740140" y="1633862"/>
            <a:ext cx="2974367" cy="1426031"/>
          </a:xfrm>
          <a:prstGeom prst="rect">
            <a:avLst/>
          </a:prstGeom>
          <a:solidFill>
            <a:srgbClr val="00973A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Gain insights into </a:t>
            </a:r>
          </a:p>
          <a:p>
            <a:pPr algn="ctr">
              <a:lnSpc>
                <a:spcPct val="110000"/>
              </a:lnSpc>
            </a:pP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experiences and drivers for volunteers from the global majority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633F72-21B8-E017-4227-293A8858CF17}"/>
              </a:ext>
            </a:extLst>
          </p:cNvPr>
          <p:cNvSpPr txBox="1"/>
          <p:nvPr/>
        </p:nvSpPr>
        <p:spPr>
          <a:xfrm>
            <a:off x="8740139" y="3483420"/>
            <a:ext cx="2974367" cy="1107996"/>
          </a:xfrm>
          <a:prstGeom prst="rect">
            <a:avLst/>
          </a:prstGeom>
          <a:solidFill>
            <a:srgbClr val="F15A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! DISCUSSION POINT !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can we build insights from Time Well Spent into our engagement practices?</a:t>
            </a:r>
          </a:p>
        </p:txBody>
      </p:sp>
    </p:spTree>
    <p:extLst>
      <p:ext uri="{BB962C8B-B14F-4D97-AF65-F5344CB8AC3E}">
        <p14:creationId xmlns:p14="http://schemas.microsoft.com/office/powerpoint/2010/main" val="4113775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D15283-6F4D-137D-3E91-7C7E0E4266D2}"/>
              </a:ext>
            </a:extLst>
          </p:cNvPr>
          <p:cNvSpPr txBox="1">
            <a:spLocks/>
          </p:cNvSpPr>
          <p:nvPr/>
        </p:nvSpPr>
        <p:spPr>
          <a:xfrm>
            <a:off x="838200" y="29903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Calibri"/>
              </a:rPr>
              <a:t>PLANNING YOUR OFFER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lang="en-US" sz="2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Engaging enthusiastic non-volunteers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D1762D-4063-0666-CB7F-D80DB4D1A5F4}"/>
              </a:ext>
            </a:extLst>
          </p:cNvPr>
          <p:cNvSpPr txBox="1"/>
          <p:nvPr/>
        </p:nvSpPr>
        <p:spPr>
          <a:xfrm>
            <a:off x="909640" y="1724322"/>
            <a:ext cx="9434510" cy="3311419"/>
          </a:xfrm>
          <a:prstGeom prst="rect">
            <a:avLst/>
          </a:prstGeom>
          <a:solidFill>
            <a:srgbClr val="F7931E">
              <a:alpha val="24863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latin typeface="Roboto" panose="02000000000000000000" pitchFamily="2" charset="0"/>
                <a:ea typeface="Roboto" panose="02000000000000000000" pitchFamily="2" charset="0"/>
              </a:rPr>
              <a:t>Focus on what motivates them </a:t>
            </a: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(see next slide), considering how motivations relate to factors such as religion, cultural background or career aspirations. A person centered approach is key to inclusive volunteering.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latin typeface="Roboto" panose="02000000000000000000" pitchFamily="2" charset="0"/>
                <a:ea typeface="Roboto" panose="02000000000000000000" pitchFamily="2" charset="0"/>
              </a:rPr>
              <a:t>Promote diversity within your organisation </a:t>
            </a: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– consider how you can meaningfully showcase this in recruitment materials.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highlight>
                  <a:srgbClr val="F7931E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Review your volunteering strategy </a:t>
            </a:r>
            <a:r>
              <a:rPr lang="en-GB" sz="2200" dirty="0">
                <a:solidFill>
                  <a:schemeClr val="bg1"/>
                </a:solidFill>
                <a:highlight>
                  <a:srgbClr val="F7931E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to ensure best practice is actively used – this should increase accessibility and address barriers.</a:t>
            </a:r>
          </a:p>
        </p:txBody>
      </p:sp>
      <p:pic>
        <p:nvPicPr>
          <p:cNvPr id="3" name="Picture 2" descr="A screen shot of a game&#10;&#10;Description automatically generated">
            <a:extLst>
              <a:ext uri="{FF2B5EF4-FFF2-40B4-BE49-F238E27FC236}">
                <a16:creationId xmlns:a16="http://schemas.microsoft.com/office/drawing/2014/main" id="{A2CF7E18-365E-4AEF-36FA-10CA4CC10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864" y="5249852"/>
            <a:ext cx="965643" cy="1183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6334A5-4778-6B3B-5002-DF92EFD73AEA}"/>
              </a:ext>
            </a:extLst>
          </p:cNvPr>
          <p:cNvSpPr txBox="1"/>
          <p:nvPr/>
        </p:nvSpPr>
        <p:spPr>
          <a:xfrm>
            <a:off x="909640" y="5249852"/>
            <a:ext cx="3948517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INSIGHTS FROM TIME WELL SPENT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GLOBAL MAJORITY</a:t>
            </a:r>
          </a:p>
        </p:txBody>
      </p:sp>
    </p:spTree>
    <p:extLst>
      <p:ext uri="{BB962C8B-B14F-4D97-AF65-F5344CB8AC3E}">
        <p14:creationId xmlns:p14="http://schemas.microsoft.com/office/powerpoint/2010/main" val="3169676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D15283-6F4D-137D-3E91-7C7E0E4266D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Calibri"/>
              </a:rPr>
              <a:t>PLANNING YOUR OFFER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Calibri"/>
              </a:rPr>
              <a:t>What motivates global majority volunteers?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D1762D-4063-0666-CB7F-D80DB4D1A5F4}"/>
              </a:ext>
            </a:extLst>
          </p:cNvPr>
          <p:cNvSpPr txBox="1"/>
          <p:nvPr/>
        </p:nvSpPr>
        <p:spPr>
          <a:xfrm>
            <a:off x="952501" y="1892658"/>
            <a:ext cx="9148763" cy="3160865"/>
          </a:xfrm>
          <a:prstGeom prst="rect">
            <a:avLst/>
          </a:prstGeom>
          <a:solidFill>
            <a:srgbClr val="F7931E">
              <a:alpha val="26000"/>
            </a:srgbClr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They are </a:t>
            </a:r>
            <a:r>
              <a:rPr lang="en-GB" sz="2400" b="1" dirty="0">
                <a:latin typeface="Roboto" panose="02000000000000000000" pitchFamily="2" charset="0"/>
                <a:ea typeface="Roboto" panose="02000000000000000000" pitchFamily="2" charset="0"/>
              </a:rPr>
              <a:t>m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ost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likely to be motivated by a cause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that is important to them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They are m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ore likely to be motivated by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religious belief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or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career-related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benefits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7931E"/>
                </a:highlight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Global majority survey respondents (including non-volunteers) most value a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7931E"/>
                </a:highlight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culture of respect and trust (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7931E"/>
                </a:highlight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but are less likely to agree this exists where they volunteer now)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7931E"/>
                </a:highlight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pic>
        <p:nvPicPr>
          <p:cNvPr id="3" name="Picture 2" descr="A screen shot of a game&#10;&#10;Description automatically generated">
            <a:extLst>
              <a:ext uri="{FF2B5EF4-FFF2-40B4-BE49-F238E27FC236}">
                <a16:creationId xmlns:a16="http://schemas.microsoft.com/office/drawing/2014/main" id="{2C634F41-745F-96E5-88D8-261184471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864" y="5249852"/>
            <a:ext cx="965643" cy="1183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29571C-E819-E957-85EE-F0A18152F0DC}"/>
              </a:ext>
            </a:extLst>
          </p:cNvPr>
          <p:cNvSpPr txBox="1"/>
          <p:nvPr/>
        </p:nvSpPr>
        <p:spPr>
          <a:xfrm>
            <a:off x="952501" y="5123826"/>
            <a:ext cx="3948517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INSIGHTS FROM TIME WELL SPENT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GLOBAL MAJORITY</a:t>
            </a:r>
          </a:p>
        </p:txBody>
      </p:sp>
    </p:spTree>
    <p:extLst>
      <p:ext uri="{BB962C8B-B14F-4D97-AF65-F5344CB8AC3E}">
        <p14:creationId xmlns:p14="http://schemas.microsoft.com/office/powerpoint/2010/main" val="2259940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D01D3-9534-AC27-7C93-08AD46B6A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3691209"/>
          </a:xfrm>
          <a:solidFill>
            <a:srgbClr val="F7931E">
              <a:alpha val="25186"/>
            </a:srgbClr>
          </a:solidFill>
        </p:spPr>
        <p:txBody>
          <a:bodyPr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Li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kely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to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have a different concept of volunteering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, due to cultural/religious backgrounds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Volunteering </a:t>
            </a:r>
            <a:r>
              <a:rPr lang="en-GB" sz="2200" b="1" dirty="0">
                <a:latin typeface="Roboto" panose="02000000000000000000" pitchFamily="2" charset="0"/>
                <a:ea typeface="Roboto" panose="02000000000000000000" pitchFamily="2" charset="0"/>
              </a:rPr>
              <a:t>for a civil society organisation </a:t>
            </a: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is most common, but global majority volunteers are </a:t>
            </a:r>
            <a:r>
              <a:rPr lang="en-GB" sz="2200" b="1" dirty="0">
                <a:latin typeface="Roboto" panose="02000000000000000000" pitchFamily="2" charset="0"/>
                <a:ea typeface="Roboto" panose="02000000000000000000" pitchFamily="2" charset="0"/>
              </a:rPr>
              <a:t>more likely to volunteer in the public and private sector </a:t>
            </a: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than others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latin typeface="Roboto" panose="02000000000000000000" pitchFamily="2" charset="0"/>
                <a:ea typeface="Roboto" panose="02000000000000000000" pitchFamily="2" charset="0"/>
              </a:rPr>
              <a:t>Less likely to be involved in leadership roles </a:t>
            </a: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in volunteering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7931E"/>
                </a:highlight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More likely to be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7931E"/>
                </a:highlight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younger, more religious and live in urban areas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7931E"/>
                </a:highlight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, and much more likely to volunteer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7931E"/>
                </a:highlight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for a religious cause.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F7931E"/>
              </a:highlight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D55782-435A-144A-D6C0-FCE8A3FCD49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Calibri"/>
              </a:rPr>
              <a:t>PLANNING YOUR OFFER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lang="en-US" sz="2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Indications and insights about Global Majority volunteers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68AB05-6D4E-27D5-697D-54571F32051B}"/>
              </a:ext>
            </a:extLst>
          </p:cNvPr>
          <p:cNvSpPr txBox="1"/>
          <p:nvPr/>
        </p:nvSpPr>
        <p:spPr>
          <a:xfrm>
            <a:off x="838200" y="5484983"/>
            <a:ext cx="3948517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INSIGHTS FROM TIME WELL SPENT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GLOBAL MAJORITY</a:t>
            </a:r>
          </a:p>
        </p:txBody>
      </p:sp>
    </p:spTree>
    <p:extLst>
      <p:ext uri="{BB962C8B-B14F-4D97-AF65-F5344CB8AC3E}">
        <p14:creationId xmlns:p14="http://schemas.microsoft.com/office/powerpoint/2010/main" val="1754232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D15283-6F4D-137D-3E91-7C7E0E4266D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Calibri"/>
              </a:rPr>
              <a:t>ENGAGEMENT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Calibri"/>
              </a:rPr>
              <a:t>What Global Majority volunteers say about their experiences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D1762D-4063-0666-CB7F-D80DB4D1A5F4}"/>
              </a:ext>
            </a:extLst>
          </p:cNvPr>
          <p:cNvSpPr txBox="1"/>
          <p:nvPr/>
        </p:nvSpPr>
        <p:spPr>
          <a:xfrm>
            <a:off x="838200" y="1724026"/>
            <a:ext cx="9591675" cy="3825663"/>
          </a:xfrm>
          <a:prstGeom prst="rect">
            <a:avLst/>
          </a:prstGeom>
          <a:solidFill>
            <a:srgbClr val="F7931E">
              <a:alpha val="29667"/>
            </a:srgbClr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H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igher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expectations of the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ease and speed of entry and induction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processes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More likely to say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recognition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is important, but are less likely to say they feel recognised compared to volunteers overall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M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uch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more likely to report that volunteering is becoming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too much like paid work, </a:t>
            </a: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with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unreasonable expectations </a:t>
            </a: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placed on them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7931E"/>
                </a:highlight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One in five have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7931E"/>
                </a:highlight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skills and experiences they would like to use more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7931E"/>
                </a:highlight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, with black volunteers and those aged 35‒54 more likely to agree with this.</a:t>
            </a:r>
          </a:p>
        </p:txBody>
      </p:sp>
      <p:pic>
        <p:nvPicPr>
          <p:cNvPr id="3" name="Picture 2" descr="A screen shot of a game&#10;&#10;Description automatically generated">
            <a:extLst>
              <a:ext uri="{FF2B5EF4-FFF2-40B4-BE49-F238E27FC236}">
                <a16:creationId xmlns:a16="http://schemas.microsoft.com/office/drawing/2014/main" id="{A8CA2F8E-1C11-0ACF-D5D4-2C8BAE0EF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864" y="5249852"/>
            <a:ext cx="965643" cy="1183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EDB2FE-B97A-83C5-9FD6-35ECAF875538}"/>
              </a:ext>
            </a:extLst>
          </p:cNvPr>
          <p:cNvSpPr txBox="1"/>
          <p:nvPr/>
        </p:nvSpPr>
        <p:spPr>
          <a:xfrm>
            <a:off x="838200" y="5611603"/>
            <a:ext cx="3948517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INSIGHTS FROM TIME WELL SPENT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GLOBAL MAJORITY</a:t>
            </a:r>
          </a:p>
        </p:txBody>
      </p:sp>
    </p:spTree>
    <p:extLst>
      <p:ext uri="{BB962C8B-B14F-4D97-AF65-F5344CB8AC3E}">
        <p14:creationId xmlns:p14="http://schemas.microsoft.com/office/powerpoint/2010/main" val="3386263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D15283-6F4D-137D-3E91-7C7E0E4266D2}"/>
              </a:ext>
            </a:extLst>
          </p:cNvPr>
          <p:cNvSpPr txBox="1">
            <a:spLocks/>
          </p:cNvSpPr>
          <p:nvPr/>
        </p:nvSpPr>
        <p:spPr>
          <a:xfrm>
            <a:off x="838200" y="424656"/>
            <a:ext cx="10515600" cy="118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Calibri"/>
              </a:rPr>
              <a:t>ENGAGEMENT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Calibri"/>
              </a:rPr>
              <a:t>What positively influences volunteering satisfaction?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D1762D-4063-0666-CB7F-D80DB4D1A5F4}"/>
              </a:ext>
            </a:extLst>
          </p:cNvPr>
          <p:cNvSpPr txBox="1"/>
          <p:nvPr/>
        </p:nvSpPr>
        <p:spPr>
          <a:xfrm>
            <a:off x="938214" y="1700129"/>
            <a:ext cx="9605963" cy="3635354"/>
          </a:xfrm>
          <a:prstGeom prst="rect">
            <a:avLst/>
          </a:prstGeom>
          <a:solidFill>
            <a:srgbClr val="F7931E">
              <a:alpha val="31000"/>
            </a:srgbClr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Age and disability 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influence volunteer satisfaction more for global majority volunteers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A positive volunteering culture of 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respect, trust and appreciation 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is key to global majority volunteer satisfaction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Having a 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wide range of backgrounds 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is more important for global majority volunteer satisfaction compared to volunteers overall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7931E"/>
                </a:highlight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Feeling that the organisation is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7931E"/>
                </a:highlight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‘not going anywhere’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7931E"/>
                </a:highlight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and tensions and conflicts are stronger negative factors.</a:t>
            </a:r>
          </a:p>
        </p:txBody>
      </p:sp>
      <p:pic>
        <p:nvPicPr>
          <p:cNvPr id="3" name="Picture 2" descr="A screen shot of a game&#10;&#10;Description automatically generated">
            <a:extLst>
              <a:ext uri="{FF2B5EF4-FFF2-40B4-BE49-F238E27FC236}">
                <a16:creationId xmlns:a16="http://schemas.microsoft.com/office/drawing/2014/main" id="{F960123E-1472-F549-9F2F-8DE1EC751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864" y="5249852"/>
            <a:ext cx="965643" cy="1183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490D3A-2CEF-D98B-31E0-4F6B0C60AE86}"/>
              </a:ext>
            </a:extLst>
          </p:cNvPr>
          <p:cNvSpPr txBox="1"/>
          <p:nvPr/>
        </p:nvSpPr>
        <p:spPr>
          <a:xfrm>
            <a:off x="938214" y="5430921"/>
            <a:ext cx="3948517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INSIGHTS FROM TIME WELL SPENT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GLOBAL MAJORITY</a:t>
            </a:r>
          </a:p>
        </p:txBody>
      </p:sp>
    </p:spTree>
    <p:extLst>
      <p:ext uri="{BB962C8B-B14F-4D97-AF65-F5344CB8AC3E}">
        <p14:creationId xmlns:p14="http://schemas.microsoft.com/office/powerpoint/2010/main" val="653321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D15283-6F4D-137D-3E91-7C7E0E4266D2}"/>
              </a:ext>
            </a:extLst>
          </p:cNvPr>
          <p:cNvSpPr txBox="1">
            <a:spLocks/>
          </p:cNvSpPr>
          <p:nvPr/>
        </p:nvSpPr>
        <p:spPr>
          <a:xfrm>
            <a:off x="852488" y="36216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lang="en-US" b="1" kern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RETENTION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Calibri"/>
              </a:rPr>
              <a:t>What factors support or inform our ability to do this well?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D1762D-4063-0666-CB7F-D80DB4D1A5F4}"/>
              </a:ext>
            </a:extLst>
          </p:cNvPr>
          <p:cNvSpPr txBox="1"/>
          <p:nvPr/>
        </p:nvSpPr>
        <p:spPr>
          <a:xfrm>
            <a:off x="952500" y="1702016"/>
            <a:ext cx="9445533" cy="3149580"/>
          </a:xfrm>
          <a:prstGeom prst="rect">
            <a:avLst/>
          </a:prstGeom>
          <a:solidFill>
            <a:srgbClr val="F7931E">
              <a:alpha val="34642"/>
            </a:srgbClr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Just over two-thirds say they are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likely to continue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volunteering in the next 12 months. </a:t>
            </a: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Younger volunteers, disabled volunteers and public sector volunteers are </a:t>
            </a:r>
            <a:r>
              <a:rPr lang="en-GB" sz="2400" b="1" dirty="0">
                <a:latin typeface="Roboto" panose="02000000000000000000" pitchFamily="2" charset="0"/>
                <a:ea typeface="Roboto" panose="02000000000000000000" pitchFamily="2" charset="0"/>
              </a:rPr>
              <a:t>less likely to continue</a:t>
            </a: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7931E"/>
                </a:highlight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A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7931E"/>
                </a:highlight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sense of duty or obligation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7931E"/>
                </a:highlight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ranks more highly for global majority volunteers as a reason to continue.</a:t>
            </a:r>
          </a:p>
        </p:txBody>
      </p:sp>
      <p:pic>
        <p:nvPicPr>
          <p:cNvPr id="3" name="Picture 2" descr="A screen shot of a game&#10;&#10;Description automatically generated">
            <a:extLst>
              <a:ext uri="{FF2B5EF4-FFF2-40B4-BE49-F238E27FC236}">
                <a16:creationId xmlns:a16="http://schemas.microsoft.com/office/drawing/2014/main" id="{6D7D6CE9-1CAD-A3AE-4B35-3F6AAA89F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864" y="5249852"/>
            <a:ext cx="965643" cy="1183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7EAACD-18EA-C665-2729-C08F5143E7E3}"/>
              </a:ext>
            </a:extLst>
          </p:cNvPr>
          <p:cNvSpPr txBox="1"/>
          <p:nvPr/>
        </p:nvSpPr>
        <p:spPr>
          <a:xfrm>
            <a:off x="952500" y="4926686"/>
            <a:ext cx="3948517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INSIGHTS FROM TIME WELL SPENT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GLOBAL MAJORITY</a:t>
            </a:r>
          </a:p>
        </p:txBody>
      </p:sp>
    </p:spTree>
    <p:extLst>
      <p:ext uri="{BB962C8B-B14F-4D97-AF65-F5344CB8AC3E}">
        <p14:creationId xmlns:p14="http://schemas.microsoft.com/office/powerpoint/2010/main" val="1012686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D15283-6F4D-137D-3E91-7C7E0E4266D2}"/>
              </a:ext>
            </a:extLst>
          </p:cNvPr>
          <p:cNvSpPr txBox="1">
            <a:spLocks/>
          </p:cNvSpPr>
          <p:nvPr/>
        </p:nvSpPr>
        <p:spPr>
          <a:xfrm>
            <a:off x="838200" y="492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Calibri"/>
              </a:rPr>
              <a:t>INCLUSIVITY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Calibri"/>
              </a:rPr>
              <a:t>Overcoming barriers to volunteering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D1762D-4063-0666-CB7F-D80DB4D1A5F4}"/>
              </a:ext>
            </a:extLst>
          </p:cNvPr>
          <p:cNvSpPr txBox="1"/>
          <p:nvPr/>
        </p:nvSpPr>
        <p:spPr>
          <a:xfrm>
            <a:off x="909639" y="1820793"/>
            <a:ext cx="9164216" cy="4047262"/>
          </a:xfrm>
          <a:prstGeom prst="rect">
            <a:avLst/>
          </a:prstGeom>
          <a:solidFill>
            <a:srgbClr val="F7931E">
              <a:alpha val="34547"/>
            </a:srgbClr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ain barriers are related to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time and commitment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Concerns about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skills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, worries they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won't fit in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, and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not being aware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of opportunities are ranked higher by global majority non-volunteers. (Disabled non-volunteers are much more likely to see not fitting in as a barrier).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Asian non-volunteers are more likely than other ethnic groups to be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put off by other previous negative experiences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7931E"/>
                </a:highlight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Global majority non-volunteers are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7931E"/>
                </a:highlight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more likely to have considered volunteering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7931E"/>
                </a:highlight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in the last 12 months compared to non-volunteers overall, especially if it benefits their career or job prospects. They also value a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7931E"/>
                </a:highlight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quick and easy entry process.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F7931E"/>
              </a:highlight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screen shot of a game&#10;&#10;Description automatically generated">
            <a:extLst>
              <a:ext uri="{FF2B5EF4-FFF2-40B4-BE49-F238E27FC236}">
                <a16:creationId xmlns:a16="http://schemas.microsoft.com/office/drawing/2014/main" id="{F6D42294-9886-8B7E-FE1F-76DF2F13B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864" y="5249852"/>
            <a:ext cx="965643" cy="1183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BEBA82-A59D-B949-8CFB-32DD35B9FEF3}"/>
              </a:ext>
            </a:extLst>
          </p:cNvPr>
          <p:cNvSpPr txBox="1"/>
          <p:nvPr/>
        </p:nvSpPr>
        <p:spPr>
          <a:xfrm>
            <a:off x="913233" y="5942599"/>
            <a:ext cx="3948517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INSIGHTS FROM TIME WELL SPENT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GLOBAL MAJORITY</a:t>
            </a:r>
          </a:p>
        </p:txBody>
      </p:sp>
    </p:spTree>
    <p:extLst>
      <p:ext uri="{BB962C8B-B14F-4D97-AF65-F5344CB8AC3E}">
        <p14:creationId xmlns:p14="http://schemas.microsoft.com/office/powerpoint/2010/main" val="3796738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3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44E203-5B48-1F23-E478-34D6BE81F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655D-8D6C-BBE6-1FFB-E77BA91EE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69" y="458432"/>
            <a:ext cx="10873461" cy="2709311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ALIGNMENT WITH </a:t>
            </a:r>
            <a:r>
              <a:rPr lang="en-US" sz="8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VOLUNTEERS’ WEEK</a:t>
            </a:r>
            <a:endParaRPr lang="en-US" sz="6800" b="1" dirty="0">
              <a:solidFill>
                <a:schemeClr val="bg1">
                  <a:lumMod val="9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CCB0788-6416-97D8-3358-6C2BC82B0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884" y="4509810"/>
            <a:ext cx="1668777" cy="20452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03C2F9-5B72-A20A-B5E6-A97D2CFBF983}"/>
              </a:ext>
            </a:extLst>
          </p:cNvPr>
          <p:cNvSpPr txBox="1"/>
          <p:nvPr/>
        </p:nvSpPr>
        <p:spPr>
          <a:xfrm>
            <a:off x="774879" y="4335569"/>
            <a:ext cx="6952445" cy="2061334"/>
          </a:xfrm>
          <a:prstGeom prst="rect">
            <a:avLst/>
          </a:prstGeom>
          <a:solidFill>
            <a:schemeClr val="bg1">
              <a:alpha val="89621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973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Covering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dirty="0">
                <a:solidFill>
                  <a:srgbClr val="00973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New dates for Volunteers’ Week in its 40</a:t>
            </a:r>
            <a:r>
              <a:rPr lang="en-US" baseline="30000" dirty="0">
                <a:solidFill>
                  <a:srgbClr val="00973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</a:t>
            </a:r>
            <a:r>
              <a:rPr lang="en-US" dirty="0">
                <a:solidFill>
                  <a:srgbClr val="00973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year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dirty="0">
                <a:solidFill>
                  <a:srgbClr val="00973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Aligning VW and BHO for greater campaign efficiency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dirty="0">
                <a:solidFill>
                  <a:srgbClr val="00973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chance to bridge your recognition/celebration activity and recruitment objectives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dirty="0">
                <a:solidFill>
                  <a:srgbClr val="00973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Accessing the latest campaign news and assets</a:t>
            </a:r>
          </a:p>
        </p:txBody>
      </p:sp>
    </p:spTree>
    <p:extLst>
      <p:ext uri="{BB962C8B-B14F-4D97-AF65-F5344CB8AC3E}">
        <p14:creationId xmlns:p14="http://schemas.microsoft.com/office/powerpoint/2010/main" val="410243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3BC0-374A-048B-C80E-6604061C2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36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Aligning with Volunteers Week</a:t>
            </a:r>
            <a:b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800" b="1" dirty="0">
                <a:solidFill>
                  <a:srgbClr val="F15A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can we use this to our best advantage?</a:t>
            </a:r>
            <a:endParaRPr lang="en-US" sz="3000" b="1" dirty="0">
              <a:solidFill>
                <a:srgbClr val="F15A2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81F20-68D0-8F20-E09E-EE3C3D345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1831"/>
            <a:ext cx="9233079" cy="4752304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b="1" dirty="0">
                <a:solidFill>
                  <a:srgbClr val="F7931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Volunteers’ Week has moved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 it now starts on the first Monday in June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b="1" dirty="0">
                <a:solidFill>
                  <a:srgbClr val="00973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Aligning VW and BHO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more efficient, two campaigns at the same time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b="1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Added value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</a:t>
            </a:r>
            <a:r>
              <a:rPr lang="en-US" b="1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linking celebration and recognition activity (VW) with recruitment objectives (BHO):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sz="2600" b="1" dirty="0">
                <a:highlight>
                  <a:srgbClr val="00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How? </a:t>
            </a:r>
            <a:r>
              <a:rPr lang="en-US" sz="2600" dirty="0">
                <a:highlight>
                  <a:srgbClr val="00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List your activities (events, actions or ongoing roles) on the BHO digital platform for a ’call to action’ to embed in your Volunteers’ Week comms activity, giving those inspired a clear message and way to get involved.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b="1" dirty="0">
                <a:solidFill>
                  <a:srgbClr val="F15A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New brand, website and assets –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check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https://volunteersweek.org/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for details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b="1" dirty="0">
                <a:solidFill>
                  <a:srgbClr val="F7931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Check UK Nations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 details of activity in Wales, Scotland and Northern Ireland</a:t>
            </a:r>
            <a:endParaRPr lang="en-US" b="1" dirty="0">
              <a:solidFill>
                <a:srgbClr val="00973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endParaRPr lang="en-US" b="1" dirty="0">
              <a:solidFill>
                <a:srgbClr val="F15A2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3" descr="A screen shot of a game&#10;&#10;Description automatically generated">
            <a:extLst>
              <a:ext uri="{FF2B5EF4-FFF2-40B4-BE49-F238E27FC236}">
                <a16:creationId xmlns:a16="http://schemas.microsoft.com/office/drawing/2014/main" id="{D85EC7F2-1AD5-6DF3-3B60-27E3037AD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8864" y="5249852"/>
            <a:ext cx="965643" cy="11834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9A24BB-C214-AFAF-A263-5CC629F9A54C}"/>
              </a:ext>
            </a:extLst>
          </p:cNvPr>
          <p:cNvSpPr txBox="1"/>
          <p:nvPr/>
        </p:nvSpPr>
        <p:spPr>
          <a:xfrm>
            <a:off x="9302051" y="734166"/>
            <a:ext cx="2502608" cy="369332"/>
          </a:xfrm>
          <a:prstGeom prst="rect">
            <a:avLst/>
          </a:prstGeom>
          <a:solidFill>
            <a:srgbClr val="F15A24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! DISCUSSION POINT !</a:t>
            </a:r>
          </a:p>
        </p:txBody>
      </p:sp>
    </p:spTree>
    <p:extLst>
      <p:ext uri="{BB962C8B-B14F-4D97-AF65-F5344CB8AC3E}">
        <p14:creationId xmlns:p14="http://schemas.microsoft.com/office/powerpoint/2010/main" val="63424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F3C12-B082-3F14-4352-B08A487A4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Overview</a:t>
            </a:r>
            <a:b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800" b="1" dirty="0">
                <a:solidFill>
                  <a:srgbClr val="F7931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 is the campaign seeking to achieve?</a:t>
            </a:r>
            <a:endParaRPr lang="en-US" b="1" dirty="0">
              <a:solidFill>
                <a:srgbClr val="F7931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44C9E-2EA7-9FBD-8EC8-F6E7A26A3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2471"/>
            <a:ext cx="9693729" cy="4620872"/>
          </a:xfrm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F15A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Context: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Millions of people volunteered during the pandemic, but we’ve seen a significant decline in volunteer numbers since. BHO is an attempt to respond to this challenge. </a:t>
            </a: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Objectives: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To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b="0" i="0" dirty="0">
                <a:effectLst/>
                <a:latin typeface="Roboto" panose="02000000000000000000" pitchFamily="2" charset="0"/>
              </a:rPr>
              <a:t>raise awareness of volunteering throughout the UK, provide opportunities for people to experience volunteering, and make a difference in their communities </a:t>
            </a: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00973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When:</a:t>
            </a:r>
            <a:r>
              <a:rPr lang="en-US" dirty="0">
                <a:solidFill>
                  <a:srgbClr val="00973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BHO returns from Friday 7 to Sunday 9 June 2024, at the end of Volunteers' Week.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3" descr="A screen shot of a game&#10;&#10;Description automatically generated">
            <a:extLst>
              <a:ext uri="{FF2B5EF4-FFF2-40B4-BE49-F238E27FC236}">
                <a16:creationId xmlns:a16="http://schemas.microsoft.com/office/drawing/2014/main" id="{11D77D34-835A-8B82-9034-588DA96D9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864" y="5249852"/>
            <a:ext cx="965643" cy="118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59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724D24-EEBE-6689-C536-AD8E0C75EC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7" t="7848" r="1790" b="5867"/>
          <a:stretch/>
        </p:blipFill>
        <p:spPr>
          <a:xfrm>
            <a:off x="2220687" y="2758673"/>
            <a:ext cx="8098971" cy="3674670"/>
          </a:xfrm>
          <a:prstGeom prst="rect">
            <a:avLst/>
          </a:prstGeom>
        </p:spPr>
      </p:pic>
      <p:pic>
        <p:nvPicPr>
          <p:cNvPr id="3" name="Picture 2" descr="A screen shot of a game&#10;&#10;Description automatically generated">
            <a:extLst>
              <a:ext uri="{FF2B5EF4-FFF2-40B4-BE49-F238E27FC236}">
                <a16:creationId xmlns:a16="http://schemas.microsoft.com/office/drawing/2014/main" id="{11F350CC-8081-D169-27B5-7CA2187B1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8864" y="5249852"/>
            <a:ext cx="965643" cy="11834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2827DA7-C53F-615A-B28E-61EA653488D8}"/>
              </a:ext>
            </a:extLst>
          </p:cNvPr>
          <p:cNvSpPr txBox="1">
            <a:spLocks/>
          </p:cNvSpPr>
          <p:nvPr/>
        </p:nvSpPr>
        <p:spPr>
          <a:xfrm>
            <a:off x="838200" y="4246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Governance</a:t>
            </a:r>
            <a:b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800" b="1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Who is behind the campaign?</a:t>
            </a:r>
            <a:endParaRPr lang="en-US" b="1" dirty="0">
              <a:solidFill>
                <a:srgbClr val="0000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36728E-CF88-1E6B-7A35-9D665703B3F7}"/>
              </a:ext>
            </a:extLst>
          </p:cNvPr>
          <p:cNvSpPr txBox="1"/>
          <p:nvPr/>
        </p:nvSpPr>
        <p:spPr>
          <a:xfrm>
            <a:off x="348343" y="3853543"/>
            <a:ext cx="1660561" cy="1200329"/>
          </a:xfrm>
          <a:prstGeom prst="rect">
            <a:avLst/>
          </a:prstGeom>
          <a:solidFill>
            <a:srgbClr val="F15A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Steers the campaign’s direction and objectives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C8970F-05CC-257C-355A-5F8E090A35EA}"/>
              </a:ext>
            </a:extLst>
          </p:cNvPr>
          <p:cNvSpPr txBox="1"/>
          <p:nvPr/>
        </p:nvSpPr>
        <p:spPr>
          <a:xfrm>
            <a:off x="6281057" y="1381966"/>
            <a:ext cx="1660561" cy="923330"/>
          </a:xfrm>
          <a:prstGeom prst="rect">
            <a:avLst/>
          </a:prstGeom>
          <a:solidFill>
            <a:srgbClr val="F7931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Supports the VCSE sector to engage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195E13-266F-F9B1-A078-B19F8A7A82B1}"/>
              </a:ext>
            </a:extLst>
          </p:cNvPr>
          <p:cNvSpPr txBox="1"/>
          <p:nvPr/>
        </p:nvSpPr>
        <p:spPr>
          <a:xfrm>
            <a:off x="9874820" y="1331655"/>
            <a:ext cx="1839687" cy="1200329"/>
          </a:xfrm>
          <a:prstGeom prst="rect">
            <a:avLst/>
          </a:prstGeom>
          <a:solidFill>
            <a:srgbClr val="0097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Co-ordinates the media campaign and key operations</a:t>
            </a:r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70B33895-1637-99B3-4BBD-CCE0CC39F535}"/>
              </a:ext>
            </a:extLst>
          </p:cNvPr>
          <p:cNvCxnSpPr/>
          <p:nvPr/>
        </p:nvCxnSpPr>
        <p:spPr>
          <a:xfrm flipV="1">
            <a:off x="963386" y="3086100"/>
            <a:ext cx="1551214" cy="767443"/>
          </a:xfrm>
          <a:prstGeom prst="bentConnector3">
            <a:avLst>
              <a:gd name="adj1" fmla="val 526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EEDBDFCD-A7FE-854F-C6C4-31BF2DE7356E}"/>
              </a:ext>
            </a:extLst>
          </p:cNvPr>
          <p:cNvCxnSpPr>
            <a:cxnSpLocks/>
            <a:stCxn id="10" idx="1"/>
          </p:cNvCxnSpPr>
          <p:nvPr/>
        </p:nvCxnSpPr>
        <p:spPr>
          <a:xfrm rot="10800000" flipV="1">
            <a:off x="5910943" y="1843630"/>
            <a:ext cx="370114" cy="1242467"/>
          </a:xfrm>
          <a:prstGeom prst="bentConnector2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D30852A3-9C77-8924-7154-5DC1F72E5FF1}"/>
              </a:ext>
            </a:extLst>
          </p:cNvPr>
          <p:cNvCxnSpPr>
            <a:cxnSpLocks/>
          </p:cNvCxnSpPr>
          <p:nvPr/>
        </p:nvCxnSpPr>
        <p:spPr>
          <a:xfrm rot="5400000">
            <a:off x="8633399" y="1839232"/>
            <a:ext cx="1336629" cy="1157101"/>
          </a:xfrm>
          <a:prstGeom prst="bentConnector3">
            <a:avLst>
              <a:gd name="adj1" fmla="val -87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85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B4D9-1AD4-15B5-07C6-742062F5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How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C43CA-E420-0622-07FE-16AD43FCD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257"/>
            <a:ext cx="8044543" cy="520554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b="1" dirty="0">
                <a:solidFill>
                  <a:srgbClr val="00973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Key Campaign Elements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b="1" dirty="0">
                <a:latin typeface="Roboto" panose="02000000000000000000" pitchFamily="2" charset="0"/>
                <a:ea typeface="Roboto" panose="02000000000000000000" pitchFamily="2" charset="0"/>
              </a:rPr>
              <a:t>A high-profile media campaign inspiring people to help out, 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building to a national call to action on BHO weekend (7-9 June)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b="1" dirty="0">
                <a:latin typeface="Roboto" panose="02000000000000000000" pitchFamily="2" charset="0"/>
                <a:ea typeface="Roboto" panose="02000000000000000000" pitchFamily="2" charset="0"/>
              </a:rPr>
              <a:t>A public-facing digital platform - 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a one stop shop (app and web browser) providing a clear, simple user journey to find and sign up for activities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b="1" dirty="0">
                <a:latin typeface="Roboto" panose="02000000000000000000" pitchFamily="2" charset="0"/>
                <a:ea typeface="Roboto" panose="02000000000000000000" pitchFamily="2" charset="0"/>
              </a:rPr>
              <a:t>Activities provided by Volunteer-Involving Organisations 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– events, actions and ongoing roles, available over BHO weekend and throughout the summer.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200" b="1" dirty="0">
              <a:solidFill>
                <a:srgbClr val="0000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role of VCSE organisations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Create and upload your </a:t>
            </a:r>
            <a:r>
              <a:rPr lang="en-US" sz="1800" b="1" dirty="0">
                <a:latin typeface="Roboto" panose="02000000000000000000" pitchFamily="2" charset="0"/>
                <a:ea typeface="Roboto" panose="02000000000000000000" pitchFamily="2" charset="0"/>
              </a:rPr>
              <a:t>BHO activities 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giving the public great choice and opportunity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Use the campaign and BHO weekend to attract a new audience to your cause, giving them a great experience and encouraging them to return.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9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3" descr="A screen shot of a game&#10;&#10;Description automatically generated">
            <a:extLst>
              <a:ext uri="{FF2B5EF4-FFF2-40B4-BE49-F238E27FC236}">
                <a16:creationId xmlns:a16="http://schemas.microsoft.com/office/drawing/2014/main" id="{78702686-F65C-B6BC-3C61-422021F38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864" y="5249852"/>
            <a:ext cx="965643" cy="1183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3DFEC0-9ACF-240C-9328-0088F2887345}"/>
              </a:ext>
            </a:extLst>
          </p:cNvPr>
          <p:cNvSpPr txBox="1"/>
          <p:nvPr/>
        </p:nvSpPr>
        <p:spPr>
          <a:xfrm>
            <a:off x="7921690" y="550852"/>
            <a:ext cx="3788228" cy="954107"/>
          </a:xfrm>
          <a:prstGeom prst="rect">
            <a:avLst/>
          </a:prstGeom>
          <a:solidFill>
            <a:srgbClr val="F7931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BHO ACTIVITIES?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Events, Actions, Ongoing Opportunities? </a:t>
            </a:r>
            <a:r>
              <a:rPr lang="en-US" sz="1600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Watch our video explainer.</a:t>
            </a:r>
          </a:p>
        </p:txBody>
      </p:sp>
    </p:spTree>
    <p:extLst>
      <p:ext uri="{BB962C8B-B14F-4D97-AF65-F5344CB8AC3E}">
        <p14:creationId xmlns:p14="http://schemas.microsoft.com/office/powerpoint/2010/main" val="245577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62542-5F0C-2035-D27B-DD87FBC37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68FA9-488C-B658-9830-D69A9A1C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57"/>
            <a:ext cx="10515600" cy="158375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Shaping the Future with Volunteering?</a:t>
            </a:r>
            <a:b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800" b="1" dirty="0">
                <a:solidFill>
                  <a:srgbClr val="F15A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30+ National Volunteer-Involving Organisations, driving the campaign</a:t>
            </a:r>
            <a:endParaRPr lang="en-US" sz="3600" b="1" dirty="0">
              <a:solidFill>
                <a:srgbClr val="F15A2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3" descr="A screen shot of a game&#10;&#10;Description automatically generated">
            <a:extLst>
              <a:ext uri="{FF2B5EF4-FFF2-40B4-BE49-F238E27FC236}">
                <a16:creationId xmlns:a16="http://schemas.microsoft.com/office/drawing/2014/main" id="{EF146563-24A4-D6DB-CDEE-234237577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864" y="5249852"/>
            <a:ext cx="965643" cy="1183491"/>
          </a:xfrm>
          <a:prstGeom prst="rect">
            <a:avLst/>
          </a:prstGeom>
        </p:spPr>
      </p:pic>
      <p:pic>
        <p:nvPicPr>
          <p:cNvPr id="8" name="Picture 7" descr="A collection of logos and symbols&#10;&#10;Description automatically generated">
            <a:extLst>
              <a:ext uri="{FF2B5EF4-FFF2-40B4-BE49-F238E27FC236}">
                <a16:creationId xmlns:a16="http://schemas.microsoft.com/office/drawing/2014/main" id="{567BD877-95C9-A477-74F0-8BA75F322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059161"/>
            <a:ext cx="6012569" cy="43741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583664-658C-1377-0D4E-7DD53EB76D8D}"/>
              </a:ext>
            </a:extLst>
          </p:cNvPr>
          <p:cNvSpPr txBox="1"/>
          <p:nvPr/>
        </p:nvSpPr>
        <p:spPr>
          <a:xfrm>
            <a:off x="8443528" y="2061309"/>
            <a:ext cx="3174664" cy="1200329"/>
          </a:xfrm>
          <a:prstGeom prst="rect">
            <a:avLst/>
          </a:prstGeom>
          <a:solidFill>
            <a:srgbClr val="0097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YOUR AREA?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Check out what activities these national groups might be running in your area, for inspiration.</a:t>
            </a:r>
            <a:endParaRPr lang="en-US" sz="1600" u="sng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26" name="Picture 2" descr="Shaping the future | Volunteering | Royal Voluntary Service">
            <a:extLst>
              <a:ext uri="{FF2B5EF4-FFF2-40B4-BE49-F238E27FC236}">
                <a16:creationId xmlns:a16="http://schemas.microsoft.com/office/drawing/2014/main" id="{E89B61E3-365D-722C-0C95-CB7E46D15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5" b="16882"/>
          <a:stretch/>
        </p:blipFill>
        <p:spPr bwMode="auto">
          <a:xfrm>
            <a:off x="8049228" y="5249852"/>
            <a:ext cx="2655685" cy="13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376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162B4-BADD-6886-5D28-33D18DC40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57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Focus of the campaign</a:t>
            </a:r>
            <a:b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800" b="1" dirty="0">
                <a:solidFill>
                  <a:srgbClr val="F7931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 The Big Help Out seeks to achieve in 2024</a:t>
            </a:r>
            <a:endParaRPr lang="en-US" sz="3300" b="1" dirty="0">
              <a:solidFill>
                <a:srgbClr val="F7931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03305-4678-C61D-8AAF-6E262CF97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3100"/>
            <a:ext cx="9699885" cy="418487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b="1" dirty="0">
                <a:solidFill>
                  <a:srgbClr val="F15A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SCALE</a:t>
            </a:r>
            <a:r>
              <a:rPr lang="en-GB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- empowering millions to volunteer and building a legacy from 2023 </a:t>
            </a:r>
          </a:p>
          <a:p>
            <a:pPr>
              <a:lnSpc>
                <a:spcPct val="120000"/>
              </a:lnSpc>
            </a:pPr>
            <a:r>
              <a:rPr lang="en-GB" b="1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SUSTAINABILITY</a:t>
            </a:r>
            <a:r>
              <a:rPr lang="en-GB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- empowering and enabling organisations to convert one-off volunteering into sustained engagement </a:t>
            </a:r>
          </a:p>
          <a:p>
            <a:pPr>
              <a:lnSpc>
                <a:spcPct val="120000"/>
              </a:lnSpc>
            </a:pPr>
            <a:r>
              <a:rPr lang="en-GB" b="1" dirty="0">
                <a:solidFill>
                  <a:srgbClr val="00973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TARGETING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 - reaching under-represented and diverse communities who need extra help to volunteer 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4" name="Picture 3" descr="A screen shot of a game&#10;&#10;Description automatically generated">
            <a:extLst>
              <a:ext uri="{FF2B5EF4-FFF2-40B4-BE49-F238E27FC236}">
                <a16:creationId xmlns:a16="http://schemas.microsoft.com/office/drawing/2014/main" id="{C8744B94-7D48-1FEB-0548-E9B7A8D7C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864" y="5249852"/>
            <a:ext cx="965643" cy="118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69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EA459-619A-5766-E1E5-0EB709315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141;p6">
            <a:extLst>
              <a:ext uri="{FF2B5EF4-FFF2-40B4-BE49-F238E27FC236}">
                <a16:creationId xmlns:a16="http://schemas.microsoft.com/office/drawing/2014/main" id="{BC23018E-9BD1-F3D9-9CC8-4508D2C43A9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7021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93C47-E404-CEE6-F4A9-0E44F1A4F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89" y="424657"/>
            <a:ext cx="10343607" cy="103065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Results and impact 2023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3300" b="1" dirty="0">
                <a:solidFill>
                  <a:srgbClr val="F7931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do we know it works?</a:t>
            </a:r>
          </a:p>
        </p:txBody>
      </p:sp>
      <p:pic>
        <p:nvPicPr>
          <p:cNvPr id="11" name="Content Placeholder 10" descr="A close-up of a number of text&#10;&#10;Description automatically generated">
            <a:extLst>
              <a:ext uri="{FF2B5EF4-FFF2-40B4-BE49-F238E27FC236}">
                <a16:creationId xmlns:a16="http://schemas.microsoft.com/office/drawing/2014/main" id="{D815246D-0306-4B1F-0841-EA9C09A9A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3382" y="1978205"/>
            <a:ext cx="8358088" cy="436413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3C14B5-4256-6AF5-448D-76C6EDE64ABC}"/>
              </a:ext>
            </a:extLst>
          </p:cNvPr>
          <p:cNvSpPr txBox="1"/>
          <p:nvPr/>
        </p:nvSpPr>
        <p:spPr>
          <a:xfrm>
            <a:off x="9489689" y="3200955"/>
            <a:ext cx="2461904" cy="923330"/>
          </a:xfrm>
          <a:prstGeom prst="rect">
            <a:avLst/>
          </a:prstGeom>
          <a:solidFill>
            <a:srgbClr val="F15A24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Building a new audience for volunteering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7C29C0-3533-EA72-4BA1-E583BF23848E}"/>
              </a:ext>
            </a:extLst>
          </p:cNvPr>
          <p:cNvSpPr txBox="1"/>
          <p:nvPr/>
        </p:nvSpPr>
        <p:spPr>
          <a:xfrm>
            <a:off x="9489689" y="4160270"/>
            <a:ext cx="2461904" cy="1200329"/>
          </a:xfrm>
          <a:prstGeom prst="rect">
            <a:avLst/>
          </a:prstGeom>
          <a:solidFill>
            <a:srgbClr val="00973A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Providing great choice and opportunity to help out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8E2A2-BFB8-2DFB-ADA9-A70F872F426F}"/>
              </a:ext>
            </a:extLst>
          </p:cNvPr>
          <p:cNvSpPr txBox="1"/>
          <p:nvPr/>
        </p:nvSpPr>
        <p:spPr>
          <a:xfrm>
            <a:off x="9489689" y="5396584"/>
            <a:ext cx="2461905" cy="92333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Helping the public have a great experience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8CFE02-7FA6-9187-5E05-91B91C3CCCE6}"/>
              </a:ext>
            </a:extLst>
          </p:cNvPr>
          <p:cNvSpPr txBox="1"/>
          <p:nvPr/>
        </p:nvSpPr>
        <p:spPr>
          <a:xfrm>
            <a:off x="9489689" y="1964641"/>
            <a:ext cx="2461904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RESPONDING TO VOLUNTEERING’S TOUGHEST CHALLENGES ?</a:t>
            </a:r>
          </a:p>
        </p:txBody>
      </p:sp>
    </p:spTree>
    <p:extLst>
      <p:ext uri="{BB962C8B-B14F-4D97-AF65-F5344CB8AC3E}">
        <p14:creationId xmlns:p14="http://schemas.microsoft.com/office/powerpoint/2010/main" val="163006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197F3A600D8F42AF79078358D9E2C2" ma:contentTypeVersion="15" ma:contentTypeDescription="Create a new document." ma:contentTypeScope="" ma:versionID="2fe9bab9abab26df0f852cfb05e8823e">
  <xsd:schema xmlns:xsd="http://www.w3.org/2001/XMLSchema" xmlns:xs="http://www.w3.org/2001/XMLSchema" xmlns:p="http://schemas.microsoft.com/office/2006/metadata/properties" xmlns:ns2="076986a1-c671-4d05-9459-3d83f29b296a" xmlns:ns3="72ce63a4-fb0c-48ab-9703-035e97f6b25e" targetNamespace="http://schemas.microsoft.com/office/2006/metadata/properties" ma:root="true" ma:fieldsID="213e8bb37e1324739ffd75e8024d5da9" ns2:_="" ns3:_="">
    <xsd:import namespace="076986a1-c671-4d05-9459-3d83f29b296a"/>
    <xsd:import namespace="72ce63a4-fb0c-48ab-9703-035e97f6b2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6986a1-c671-4d05-9459-3d83f29b29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602eada-e4a9-4e59-8e48-d65e5683c3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ce63a4-fb0c-48ab-9703-035e97f6b25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72188bb-2843-470a-be1d-d68d15d9012e}" ma:internalName="TaxCatchAll" ma:showField="CatchAllData" ma:web="72ce63a4-fb0c-48ab-9703-035e97f6b2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6986a1-c671-4d05-9459-3d83f29b296a">
      <Terms xmlns="http://schemas.microsoft.com/office/infopath/2007/PartnerControls"/>
    </lcf76f155ced4ddcb4097134ff3c332f>
    <TaxCatchAll xmlns="72ce63a4-fb0c-48ab-9703-035e97f6b25e" xsi:nil="true"/>
    <SharedWithUsers xmlns="72ce63a4-fb0c-48ab-9703-035e97f6b25e">
      <UserInfo>
        <DisplayName>Melissa Alexiou</DisplayName>
        <AccountId>519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038DEB3-F770-4C3A-AFCD-11512DCD1D58}"/>
</file>

<file path=customXml/itemProps2.xml><?xml version="1.0" encoding="utf-8"?>
<ds:datastoreItem xmlns:ds="http://schemas.openxmlformats.org/officeDocument/2006/customXml" ds:itemID="{B1082275-498B-48C4-905A-74D32275F600}"/>
</file>

<file path=customXml/itemProps3.xml><?xml version="1.0" encoding="utf-8"?>
<ds:datastoreItem xmlns:ds="http://schemas.openxmlformats.org/officeDocument/2006/customXml" ds:itemID="{1688CEAB-B956-465F-893B-6903CE2C895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9947</TotalTime>
  <Words>4422</Words>
  <Application>Microsoft Office PowerPoint</Application>
  <PresentationFormat>Widescreen</PresentationFormat>
  <Paragraphs>430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Avenir Book</vt:lpstr>
      <vt:lpstr>Calibri</vt:lpstr>
      <vt:lpstr>Calibri Light</vt:lpstr>
      <vt:lpstr>GDS Transport</vt:lpstr>
      <vt:lpstr>Roboto</vt:lpstr>
      <vt:lpstr>Times</vt:lpstr>
      <vt:lpstr>Wingdings</vt:lpstr>
      <vt:lpstr>Office Theme</vt:lpstr>
      <vt:lpstr>1_Office Theme</vt:lpstr>
      <vt:lpstr>The Big Help Out 2024 Using the campaign to boost volunteer recruitment  April 2024</vt:lpstr>
      <vt:lpstr>INTRODUCING  THE BIG HELP OUT </vt:lpstr>
      <vt:lpstr>Overview What is the campaign seeking to achieve?</vt:lpstr>
      <vt:lpstr>PowerPoint Presentation</vt:lpstr>
      <vt:lpstr>How does it work?</vt:lpstr>
      <vt:lpstr>Shaping the Future with Volunteering? 30+ National Volunteer-Involving Organisations, driving the campaign</vt:lpstr>
      <vt:lpstr>Focus of the campaign What The Big Help Out seeks to achieve in 2024</vt:lpstr>
      <vt:lpstr>PowerPoint Presentation</vt:lpstr>
      <vt:lpstr>Results and impact 2023 How do we know it works?</vt:lpstr>
      <vt:lpstr>Impact 2023: what did VCSEs say?</vt:lpstr>
      <vt:lpstr>Impact 2023: what did volunteers say?</vt:lpstr>
      <vt:lpstr>What kinds of volunteers is BHO targeting? Reaching and inspiring irregular and informal volunteers (grey, orange, yellow lines)</vt:lpstr>
      <vt:lpstr>An opportunity for VIOs</vt:lpstr>
      <vt:lpstr>ENGAGING  UNDER-REPRESENTED COMMUNITIES </vt:lpstr>
      <vt:lpstr>Under-represented communities,  increasing diversity in volunteering</vt:lpstr>
      <vt:lpstr>Younger volunteers at TBHO23</vt:lpstr>
      <vt:lpstr>Volunteering: who is under-represented?</vt:lpstr>
      <vt:lpstr>Volunteering and economic capital</vt:lpstr>
      <vt:lpstr>Vision for Volunteering</vt:lpstr>
      <vt:lpstr>Time Well Spent: Global Majority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ALIGNMENT WITH VOLUNTEERS’ WEEK</vt:lpstr>
      <vt:lpstr>Aligning with Volunteers Week How can we use this to our best advantage?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BHO – why bother?</dc:title>
  <dc:creator>Gethyn Williams</dc:creator>
  <cp:lastModifiedBy>Emily Peters</cp:lastModifiedBy>
  <cp:revision>50</cp:revision>
  <dcterms:created xsi:type="dcterms:W3CDTF">2024-01-31T09:45:01Z</dcterms:created>
  <dcterms:modified xsi:type="dcterms:W3CDTF">2024-04-11T14:47:14Z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0x01010020197F3A600D8F42AF79078358D9E2C2</vt:lpwstr>
  </property>
</Properties>
</file>